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0959017" w14:textId="77777777" w:rsidR="00916841" w:rsidRPr="00694F9E" w:rsidRDefault="00916841" w:rsidP="00916841">
      <w:pPr>
        <w:pStyle w:val="Fuzeile"/>
        <w:jc w:val="left"/>
        <w:rPr>
          <w:rFonts w:cs="Arial"/>
          <w:color w:val="00B0F0"/>
          <w:sz w:val="36"/>
          <w:szCs w:val="36"/>
        </w:rPr>
      </w:pPr>
      <w:r w:rsidRPr="00694F9E">
        <w:rPr>
          <w:rFonts w:cs="Arial"/>
          <w:color w:val="00B0F0"/>
          <w:sz w:val="36"/>
          <w:szCs w:val="36"/>
        </w:rPr>
        <w:t>Mobile Dienste</w:t>
      </w:r>
    </w:p>
    <w:p w14:paraId="54C58976" w14:textId="77777777" w:rsidR="00916841" w:rsidRPr="00694F9E" w:rsidRDefault="00916841" w:rsidP="00916841">
      <w:pPr>
        <w:spacing w:line="240" w:lineRule="auto"/>
        <w:jc w:val="left"/>
        <w:rPr>
          <w:rFonts w:eastAsia="Times New Roman" w:cs="Arial"/>
          <w:sz w:val="36"/>
          <w:szCs w:val="36"/>
          <w:lang w:eastAsia="de-DE"/>
        </w:rPr>
      </w:pPr>
      <w:r w:rsidRPr="00694F9E">
        <w:rPr>
          <w:rFonts w:eastAsia="Times New Roman" w:cs="Arial"/>
          <w:sz w:val="36"/>
          <w:szCs w:val="36"/>
          <w:lang w:eastAsia="de-DE"/>
        </w:rPr>
        <w:t>Information zur Datenverarbeitung</w:t>
      </w:r>
    </w:p>
    <w:p w14:paraId="39375C2B" w14:textId="77777777" w:rsidR="00916841" w:rsidRPr="00694F9E" w:rsidRDefault="00916841" w:rsidP="00916841">
      <w:pPr>
        <w:spacing w:line="240" w:lineRule="auto"/>
        <w:jc w:val="left"/>
        <w:rPr>
          <w:rFonts w:eastAsia="Times New Roman" w:cs="Arial"/>
          <w:sz w:val="36"/>
          <w:szCs w:val="36"/>
          <w:lang w:eastAsia="de-DE"/>
        </w:rPr>
      </w:pPr>
      <w:r w:rsidRPr="00694F9E">
        <w:rPr>
          <w:rFonts w:eastAsia="Times New Roman" w:cs="Arial"/>
          <w:sz w:val="36"/>
          <w:szCs w:val="36"/>
          <w:lang w:eastAsia="de-DE"/>
        </w:rPr>
        <w:t>in der ambulanten Pflege</w:t>
      </w:r>
    </w:p>
    <w:p w14:paraId="1FE78E3E" w14:textId="77777777" w:rsidR="005A5BAF" w:rsidRPr="00FB3812" w:rsidRDefault="005A5BAF" w:rsidP="008D0274">
      <w:pPr>
        <w:pStyle w:val="Fuzeile"/>
        <w:jc w:val="left"/>
        <w:rPr>
          <w:rFonts w:cs="Arial"/>
          <w:sz w:val="36"/>
          <w:szCs w:val="36"/>
        </w:rPr>
      </w:pPr>
    </w:p>
    <w:p w14:paraId="1FE78E43" w14:textId="7C15A6CB" w:rsidR="005A5BAF" w:rsidRPr="005A5BAF" w:rsidRDefault="005A5BAF" w:rsidP="005A5BAF">
      <w:pPr>
        <w:spacing w:line="240" w:lineRule="auto"/>
      </w:pPr>
      <w:r w:rsidRPr="005A5BAF">
        <w:t>Im Rahmen der ambulanten Versorgung durch unsere „Mobilen Dienste“ ist es erforderlich, personen</w:t>
      </w:r>
      <w:r w:rsidR="005F72B9">
        <w:softHyphen/>
      </w:r>
      <w:r w:rsidRPr="005A5BAF">
        <w:t>bezogene Daten über Ihre Person zu verarbeiten. Die Verarbeitung personenbezogener Daten erfolgt dabei nur, sofern eine Rechtsvorschrift dieses anordnet bzw. erlaubt, dieses zur Durchführung des Vertrages erforderlich ist oder Sie in die Verarbeitung der personenbezogenen Daten eingewilligt haben. Näheres regelt das einschlägige Kirchengesetz über den Datenschutz der Evangelischen Kirche in Deutschland (DSG-EKD).</w:t>
      </w:r>
    </w:p>
    <w:p w14:paraId="1FE78E44" w14:textId="77777777" w:rsidR="005A5BAF" w:rsidRPr="005A5BAF" w:rsidRDefault="005A5BAF" w:rsidP="005A5BAF">
      <w:pPr>
        <w:spacing w:line="240" w:lineRule="auto"/>
      </w:pPr>
    </w:p>
    <w:p w14:paraId="1FE78E45" w14:textId="6DD7E00C" w:rsidR="005A5BAF" w:rsidRPr="005A5BAF" w:rsidRDefault="005A5BAF" w:rsidP="005A5BAF">
      <w:pPr>
        <w:spacing w:line="240" w:lineRule="auto"/>
      </w:pPr>
      <w:r w:rsidRPr="005A5BAF">
        <w:t>Nachfolgend wollen wir Sie darüber informieren, um welche Datenverarbeitungen es sich insbe</w:t>
      </w:r>
      <w:r w:rsidR="005F72B9">
        <w:softHyphen/>
      </w:r>
      <w:r w:rsidRPr="005A5BAF">
        <w:t xml:space="preserve">sondere handelt, auf welcher Rechtsgrundlage sie stattfinden und welche Rechte Ihnen zustehen. </w:t>
      </w:r>
    </w:p>
    <w:p w14:paraId="1FE78E46" w14:textId="77777777" w:rsidR="005A5BAF" w:rsidRPr="005A5BAF" w:rsidRDefault="005A5BAF" w:rsidP="005A5BAF">
      <w:pPr>
        <w:spacing w:line="240" w:lineRule="auto"/>
      </w:pPr>
    </w:p>
    <w:p w14:paraId="1FE78E47" w14:textId="77777777" w:rsidR="005A5BAF" w:rsidRPr="005A5BAF" w:rsidRDefault="005A5BAF" w:rsidP="005A5BAF">
      <w:pPr>
        <w:spacing w:line="240" w:lineRule="auto"/>
      </w:pPr>
      <w:r w:rsidRPr="005A5BAF">
        <w:t xml:space="preserve">Vorab wollen wir Ihnen folgende Begriffe näher erläutern: </w:t>
      </w:r>
    </w:p>
    <w:p w14:paraId="1FE78E48" w14:textId="77777777" w:rsidR="005A5BAF" w:rsidRPr="005A5BAF" w:rsidRDefault="005A5BAF" w:rsidP="005A5BAF">
      <w:pPr>
        <w:spacing w:line="240" w:lineRule="auto"/>
        <w:rPr>
          <w:sz w:val="6"/>
          <w:szCs w:val="6"/>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81"/>
        <w:gridCol w:w="7400"/>
      </w:tblGrid>
      <w:tr w:rsidR="005A5BAF" w:rsidRPr="005A5BAF" w14:paraId="1FE78E4C" w14:textId="77777777" w:rsidTr="00F848F3">
        <w:tc>
          <w:tcPr>
            <w:tcW w:w="2381" w:type="dxa"/>
            <w:shd w:val="clear" w:color="auto" w:fill="auto"/>
          </w:tcPr>
          <w:p w14:paraId="1FE78E49" w14:textId="77777777" w:rsidR="005A5BAF" w:rsidRPr="005A5BAF" w:rsidRDefault="005A5BAF" w:rsidP="005A5BAF">
            <w:pPr>
              <w:spacing w:line="240" w:lineRule="auto"/>
              <w:rPr>
                <w:rFonts w:cs="Arial"/>
                <w:b/>
              </w:rPr>
            </w:pPr>
            <w:r w:rsidRPr="005A5BAF">
              <w:rPr>
                <w:rFonts w:cs="Arial"/>
                <w:b/>
              </w:rPr>
              <w:t>Datenverarbeitung</w:t>
            </w:r>
          </w:p>
        </w:tc>
        <w:tc>
          <w:tcPr>
            <w:tcW w:w="7400" w:type="dxa"/>
            <w:shd w:val="clear" w:color="auto" w:fill="auto"/>
          </w:tcPr>
          <w:p w14:paraId="1FE78E4A" w14:textId="77777777" w:rsidR="005A5BAF" w:rsidRPr="005A5BAF" w:rsidRDefault="005A5BAF" w:rsidP="005A5BAF">
            <w:pPr>
              <w:spacing w:line="240" w:lineRule="auto"/>
              <w:jc w:val="left"/>
              <w:rPr>
                <w:rFonts w:cs="Arial"/>
              </w:rPr>
            </w:pPr>
            <w:r w:rsidRPr="005A5BAF">
              <w:rPr>
                <w:rFonts w:cs="Arial"/>
              </w:rPr>
              <w:t>Jeder Umgang mit personenbezogenen Daten, wie das Erheben, das Erfassen, die Speicherung, das Nutzen, die Übermittlung an Dritte einschließlich eines Offenlegens sowie die Löschung.</w:t>
            </w:r>
          </w:p>
          <w:p w14:paraId="1FE78E4B" w14:textId="77777777" w:rsidR="005A5BAF" w:rsidRPr="005A5BAF" w:rsidRDefault="005A5BAF" w:rsidP="005A5BAF">
            <w:pPr>
              <w:spacing w:line="240" w:lineRule="auto"/>
              <w:jc w:val="left"/>
              <w:rPr>
                <w:rFonts w:cs="Arial"/>
                <w:sz w:val="6"/>
                <w:szCs w:val="6"/>
              </w:rPr>
            </w:pPr>
          </w:p>
        </w:tc>
      </w:tr>
      <w:tr w:rsidR="005A5BAF" w:rsidRPr="005A5BAF" w14:paraId="1FE78E50" w14:textId="77777777" w:rsidTr="00F848F3">
        <w:tc>
          <w:tcPr>
            <w:tcW w:w="2381" w:type="dxa"/>
            <w:shd w:val="clear" w:color="auto" w:fill="auto"/>
          </w:tcPr>
          <w:p w14:paraId="1FE78E4D" w14:textId="77777777" w:rsidR="005A5BAF" w:rsidRPr="005A5BAF" w:rsidRDefault="005A5BAF" w:rsidP="005A5BAF">
            <w:pPr>
              <w:spacing w:line="240" w:lineRule="auto"/>
              <w:rPr>
                <w:rFonts w:cs="Arial"/>
                <w:b/>
              </w:rPr>
            </w:pPr>
            <w:r w:rsidRPr="005A5BAF">
              <w:rPr>
                <w:rFonts w:cs="Arial"/>
                <w:b/>
              </w:rPr>
              <w:t>Stammdaten</w:t>
            </w:r>
          </w:p>
        </w:tc>
        <w:tc>
          <w:tcPr>
            <w:tcW w:w="7400" w:type="dxa"/>
            <w:shd w:val="clear" w:color="auto" w:fill="auto"/>
          </w:tcPr>
          <w:p w14:paraId="1FE78E4E" w14:textId="7D153D8A" w:rsidR="005A5BAF" w:rsidRPr="00FB65ED" w:rsidRDefault="005A5BAF" w:rsidP="005A5BAF">
            <w:pPr>
              <w:spacing w:line="240" w:lineRule="auto"/>
              <w:jc w:val="left"/>
              <w:rPr>
                <w:rFonts w:cs="Arial"/>
                <w:strike/>
                <w:sz w:val="16"/>
                <w:szCs w:val="16"/>
              </w:rPr>
            </w:pPr>
            <w:r w:rsidRPr="005A5BAF">
              <w:rPr>
                <w:rFonts w:cs="Arial"/>
              </w:rPr>
              <w:t xml:space="preserve">Allgemeine Daten zur Person, wie z. B. Name, Vorname, Adresse, Geburtsdatum, Geburtsort sowie ggf. Daten </w:t>
            </w:r>
            <w:r w:rsidRPr="00272410">
              <w:rPr>
                <w:rFonts w:cs="Arial"/>
              </w:rPr>
              <w:t xml:space="preserve">Ihrer </w:t>
            </w:r>
            <w:r w:rsidR="00FB65ED" w:rsidRPr="00272410">
              <w:rPr>
                <w:rFonts w:cs="Arial"/>
              </w:rPr>
              <w:t>Vertrauenspersonen und/oder rechtlichen Vertretung.</w:t>
            </w:r>
          </w:p>
          <w:p w14:paraId="1FE78E4F" w14:textId="77777777" w:rsidR="005A5BAF" w:rsidRPr="005A5BAF" w:rsidRDefault="005A5BAF" w:rsidP="005A5BAF">
            <w:pPr>
              <w:spacing w:line="240" w:lineRule="auto"/>
              <w:jc w:val="left"/>
              <w:rPr>
                <w:rFonts w:cs="Arial"/>
                <w:sz w:val="6"/>
                <w:szCs w:val="6"/>
              </w:rPr>
            </w:pPr>
          </w:p>
        </w:tc>
      </w:tr>
      <w:tr w:rsidR="005A5BAF" w:rsidRPr="005A5BAF" w14:paraId="1FE78E55" w14:textId="77777777" w:rsidTr="00F848F3">
        <w:tc>
          <w:tcPr>
            <w:tcW w:w="2381" w:type="dxa"/>
            <w:shd w:val="clear" w:color="auto" w:fill="auto"/>
          </w:tcPr>
          <w:p w14:paraId="1FE78E51" w14:textId="77777777" w:rsidR="005A5BAF" w:rsidRPr="005A5BAF" w:rsidRDefault="005A5BAF" w:rsidP="005A5BAF">
            <w:pPr>
              <w:spacing w:line="240" w:lineRule="auto"/>
              <w:jc w:val="left"/>
              <w:rPr>
                <w:rFonts w:cs="Arial"/>
                <w:b/>
              </w:rPr>
            </w:pPr>
            <w:r w:rsidRPr="005A5BAF">
              <w:rPr>
                <w:rFonts w:cs="Arial"/>
                <w:b/>
              </w:rPr>
              <w:t>Pflege- und Betreuungsdaten</w:t>
            </w:r>
          </w:p>
        </w:tc>
        <w:tc>
          <w:tcPr>
            <w:tcW w:w="7400" w:type="dxa"/>
            <w:shd w:val="clear" w:color="auto" w:fill="auto"/>
          </w:tcPr>
          <w:p w14:paraId="1FE78E53" w14:textId="27E6E907" w:rsidR="005A5BAF" w:rsidRPr="005A5BAF" w:rsidRDefault="005A5BAF" w:rsidP="005A5BAF">
            <w:pPr>
              <w:spacing w:line="240" w:lineRule="auto"/>
              <w:jc w:val="left"/>
              <w:rPr>
                <w:rFonts w:eastAsia="Times New Roman" w:cs="Arial"/>
                <w:lang w:eastAsia="de-DE"/>
              </w:rPr>
            </w:pPr>
            <w:r w:rsidRPr="005A5BAF">
              <w:rPr>
                <w:rFonts w:cs="Arial"/>
              </w:rPr>
              <w:t xml:space="preserve">Daten, die sich speziell auf die Pflege und Betreuung beziehen, wie z. B. </w:t>
            </w:r>
            <w:r w:rsidRPr="005A5BAF">
              <w:rPr>
                <w:rFonts w:eastAsia="Times New Roman" w:cs="Arial"/>
                <w:lang w:eastAsia="de-DE"/>
              </w:rPr>
              <w:t>pflegerische Ist-Analysen, Einschätzungen zu besonderen pflegerischen Risiken, medizinische Informationen, Diagnosen, Arztbriefe und andere Befunde, Allergien, Gewi</w:t>
            </w:r>
            <w:r w:rsidR="002A0273">
              <w:rPr>
                <w:rFonts w:eastAsia="Times New Roman" w:cs="Arial"/>
                <w:lang w:eastAsia="de-DE"/>
              </w:rPr>
              <w:t>cht, Größe, Vital</w:t>
            </w:r>
            <w:r w:rsidRPr="005A5BAF">
              <w:rPr>
                <w:rFonts w:eastAsia="Times New Roman" w:cs="Arial"/>
                <w:lang w:eastAsia="de-DE"/>
              </w:rPr>
              <w:t>werte, Wunddokumentationen, Vorlieben bei der Speiseversorgung und bei den Beschäftigungen.</w:t>
            </w:r>
          </w:p>
          <w:p w14:paraId="1FE78E54" w14:textId="77777777" w:rsidR="005A5BAF" w:rsidRPr="005A5BAF" w:rsidRDefault="005A5BAF" w:rsidP="005A5BAF">
            <w:pPr>
              <w:spacing w:line="240" w:lineRule="auto"/>
              <w:jc w:val="left"/>
              <w:rPr>
                <w:rFonts w:cs="Arial"/>
                <w:sz w:val="6"/>
                <w:szCs w:val="6"/>
              </w:rPr>
            </w:pPr>
          </w:p>
        </w:tc>
      </w:tr>
      <w:tr w:rsidR="005A5BAF" w:rsidRPr="005A5BAF" w14:paraId="1FE78E59" w14:textId="77777777" w:rsidTr="00F848F3">
        <w:tc>
          <w:tcPr>
            <w:tcW w:w="2381" w:type="dxa"/>
            <w:shd w:val="clear" w:color="auto" w:fill="auto"/>
          </w:tcPr>
          <w:p w14:paraId="1FE78E56" w14:textId="77777777" w:rsidR="005A5BAF" w:rsidRPr="005A5BAF" w:rsidRDefault="005A5BAF" w:rsidP="005A5BAF">
            <w:pPr>
              <w:spacing w:line="240" w:lineRule="auto"/>
              <w:jc w:val="left"/>
              <w:rPr>
                <w:rFonts w:cs="Arial"/>
              </w:rPr>
            </w:pPr>
            <w:r w:rsidRPr="005A5BAF">
              <w:rPr>
                <w:rFonts w:cs="Arial"/>
                <w:b/>
              </w:rPr>
              <w:t>Abrechnungsdaten</w:t>
            </w:r>
          </w:p>
        </w:tc>
        <w:tc>
          <w:tcPr>
            <w:tcW w:w="7400" w:type="dxa"/>
            <w:shd w:val="clear" w:color="auto" w:fill="auto"/>
          </w:tcPr>
          <w:p w14:paraId="1FE78E57" w14:textId="77777777" w:rsidR="005A5BAF" w:rsidRPr="005A5BAF" w:rsidRDefault="005A5BAF" w:rsidP="005A5BAF">
            <w:pPr>
              <w:spacing w:line="240" w:lineRule="auto"/>
              <w:jc w:val="left"/>
              <w:rPr>
                <w:rFonts w:eastAsia="Times New Roman" w:cs="Arial"/>
                <w:color w:val="000000"/>
                <w:lang w:eastAsia="de-DE"/>
              </w:rPr>
            </w:pPr>
            <w:r w:rsidRPr="005A5BAF">
              <w:rPr>
                <w:rFonts w:cs="Arial"/>
              </w:rPr>
              <w:t xml:space="preserve">Die Daten, die wir zur Abrechnung der erbrachten Leistungen benötigen, wie z. B. </w:t>
            </w:r>
            <w:r w:rsidRPr="005A5BAF">
              <w:rPr>
                <w:rFonts w:eastAsia="Times New Roman" w:cs="Arial"/>
                <w:color w:val="000000"/>
                <w:lang w:eastAsia="de-DE"/>
              </w:rPr>
              <w:t>Rechnung</w:t>
            </w:r>
            <w:r w:rsidR="002A0273">
              <w:rPr>
                <w:rFonts w:eastAsia="Times New Roman" w:cs="Arial"/>
                <w:color w:val="000000"/>
                <w:lang w:eastAsia="de-DE"/>
              </w:rPr>
              <w:t>sempfänger und Adresse, Bankver</w:t>
            </w:r>
            <w:r w:rsidR="002A0273">
              <w:rPr>
                <w:rFonts w:eastAsia="Times New Roman" w:cs="Arial"/>
                <w:color w:val="000000"/>
                <w:lang w:eastAsia="de-DE"/>
              </w:rPr>
              <w:softHyphen/>
            </w:r>
            <w:r w:rsidRPr="005A5BAF">
              <w:rPr>
                <w:rFonts w:eastAsia="Times New Roman" w:cs="Arial"/>
                <w:color w:val="000000"/>
                <w:lang w:eastAsia="de-DE"/>
              </w:rPr>
              <w:t>bindung, Daten zur Krankenkasse und zur Pflegekasse sowie die in Anspruch genommenen Leistungen.</w:t>
            </w:r>
          </w:p>
          <w:p w14:paraId="1FE78E58" w14:textId="77777777" w:rsidR="005A5BAF" w:rsidRPr="005A5BAF" w:rsidRDefault="005A5BAF" w:rsidP="005A5BAF">
            <w:pPr>
              <w:spacing w:line="240" w:lineRule="auto"/>
              <w:jc w:val="left"/>
              <w:rPr>
                <w:rFonts w:cs="Arial"/>
                <w:sz w:val="6"/>
                <w:szCs w:val="6"/>
              </w:rPr>
            </w:pPr>
          </w:p>
        </w:tc>
      </w:tr>
    </w:tbl>
    <w:p w14:paraId="1FE78E5A" w14:textId="77777777" w:rsidR="005A5BAF" w:rsidRPr="005A5BAF" w:rsidRDefault="005A5BAF" w:rsidP="005A5BAF">
      <w:pPr>
        <w:spacing w:line="240" w:lineRule="auto"/>
      </w:pPr>
    </w:p>
    <w:p w14:paraId="1FE78E5B" w14:textId="77777777" w:rsidR="005A5BAF" w:rsidRPr="005A5BAF" w:rsidRDefault="005A5BAF" w:rsidP="005A5BAF">
      <w:pPr>
        <w:spacing w:line="240" w:lineRule="auto"/>
      </w:pPr>
    </w:p>
    <w:p w14:paraId="1FE78E5C" w14:textId="77777777" w:rsidR="005A5BAF" w:rsidRPr="005A5BAF" w:rsidRDefault="005A5BAF" w:rsidP="005E6D8E">
      <w:pPr>
        <w:shd w:val="clear" w:color="auto" w:fill="DEEAF6" w:themeFill="accent1" w:themeFillTint="33"/>
        <w:spacing w:line="240" w:lineRule="auto"/>
        <w:jc w:val="center"/>
        <w:rPr>
          <w:b/>
          <w:sz w:val="24"/>
          <w:szCs w:val="24"/>
        </w:rPr>
      </w:pPr>
      <w:r w:rsidRPr="005A5BAF">
        <w:rPr>
          <w:b/>
          <w:sz w:val="24"/>
          <w:szCs w:val="24"/>
        </w:rPr>
        <w:t>Zu welchem Zweck verarbeiten wir Ihre personenbezogenen Daten und welche Rechtsgrundlagen gibt es hierfür?</w:t>
      </w:r>
    </w:p>
    <w:p w14:paraId="1FE78E5D" w14:textId="77777777" w:rsidR="005A5BAF" w:rsidRPr="00D112B5" w:rsidRDefault="005A5BAF" w:rsidP="005A5BAF">
      <w:pPr>
        <w:spacing w:line="240" w:lineRule="auto"/>
        <w:rPr>
          <w:b/>
          <w:sz w:val="24"/>
          <w:szCs w:val="24"/>
        </w:rPr>
      </w:pPr>
    </w:p>
    <w:p w14:paraId="1FE78E5E" w14:textId="76F5DAB2" w:rsidR="005A5BAF" w:rsidRPr="000D1339" w:rsidRDefault="005A5BAF" w:rsidP="00D112B5">
      <w:pPr>
        <w:numPr>
          <w:ilvl w:val="0"/>
          <w:numId w:val="2"/>
        </w:numPr>
        <w:spacing w:line="240" w:lineRule="auto"/>
        <w:ind w:left="284" w:hanging="284"/>
        <w:contextualSpacing/>
        <w:jc w:val="left"/>
        <w:rPr>
          <w:b/>
        </w:rPr>
      </w:pPr>
      <w:r w:rsidRPr="000D1339">
        <w:rPr>
          <w:b/>
        </w:rPr>
        <w:t>Datenverarbeitung zu Zwecken der Anbahnung und des Abschlusses eines Pflege- und Betreuungsvertrags</w:t>
      </w:r>
    </w:p>
    <w:p w14:paraId="1FE78E5F" w14:textId="77777777" w:rsidR="005A5BAF" w:rsidRPr="005A5BAF" w:rsidRDefault="005A5BAF" w:rsidP="005A5BAF">
      <w:pPr>
        <w:spacing w:line="240" w:lineRule="auto"/>
        <w:ind w:left="360"/>
        <w:contextualSpacing/>
        <w:rPr>
          <w:sz w:val="6"/>
          <w:szCs w:val="6"/>
        </w:rPr>
      </w:pPr>
    </w:p>
    <w:p w14:paraId="1FE78E60" w14:textId="247C46DC" w:rsidR="005A5BAF" w:rsidRPr="005A5BAF" w:rsidRDefault="005A5BAF" w:rsidP="005A5BAF">
      <w:pPr>
        <w:spacing w:line="240" w:lineRule="auto"/>
        <w:contextualSpacing/>
        <w:rPr>
          <w:b/>
        </w:rPr>
      </w:pPr>
      <w:r w:rsidRPr="005A5BAF">
        <w:t xml:space="preserve">Zur Anbahnung und zum Abschluss eines Pflege- und Betreuungsvertrags werden in unseren „Mobilen Diensten“ die Stammdaten </w:t>
      </w:r>
      <w:r w:rsidRPr="00272410">
        <w:t>de</w:t>
      </w:r>
      <w:r w:rsidR="00AB7E56" w:rsidRPr="00272410">
        <w:t>s</w:t>
      </w:r>
      <w:r w:rsidRPr="00272410">
        <w:t xml:space="preserve"> (zukünftigen) Kunden bzw. ggf. auch </w:t>
      </w:r>
      <w:r w:rsidR="00AB7E56" w:rsidRPr="00272410">
        <w:t>dessen Vertretung</w:t>
      </w:r>
      <w:r w:rsidRPr="005A5BAF">
        <w:t xml:space="preserve"> verarbeitet.</w:t>
      </w:r>
    </w:p>
    <w:p w14:paraId="1FE78E61" w14:textId="77777777" w:rsidR="005A5BAF" w:rsidRPr="005A5BAF" w:rsidRDefault="005A5BAF" w:rsidP="005A5BAF">
      <w:pPr>
        <w:spacing w:line="240" w:lineRule="auto"/>
        <w:ind w:left="360"/>
        <w:contextualSpacing/>
        <w:rPr>
          <w:sz w:val="6"/>
          <w:szCs w:val="6"/>
        </w:rPr>
      </w:pPr>
    </w:p>
    <w:p w14:paraId="1FE78E62" w14:textId="77777777" w:rsidR="005A5BAF" w:rsidRDefault="005A5BAF" w:rsidP="005A5BAF">
      <w:pPr>
        <w:spacing w:line="240" w:lineRule="auto"/>
        <w:contextualSpacing/>
        <w:rPr>
          <w:sz w:val="16"/>
          <w:szCs w:val="16"/>
        </w:rPr>
      </w:pPr>
      <w:r w:rsidRPr="005A5BAF">
        <w:rPr>
          <w:sz w:val="16"/>
          <w:szCs w:val="16"/>
        </w:rPr>
        <w:t>Rechtsgrundlage: § 13 Abs. 2 Nr. 8 DSG-EKD und § 6 Nr. 5 DSG-EKD</w:t>
      </w:r>
    </w:p>
    <w:p w14:paraId="1FE78E63" w14:textId="77777777" w:rsidR="005A5BAF" w:rsidRPr="005A5BAF" w:rsidRDefault="005A5BAF" w:rsidP="005A5BAF">
      <w:pPr>
        <w:spacing w:line="240" w:lineRule="auto"/>
        <w:contextualSpacing/>
        <w:rPr>
          <w:b/>
          <w:sz w:val="16"/>
          <w:szCs w:val="16"/>
        </w:rPr>
      </w:pPr>
    </w:p>
    <w:p w14:paraId="1FE78E64" w14:textId="77777777" w:rsidR="005A5BAF" w:rsidRPr="005A5BAF" w:rsidRDefault="005A5BAF" w:rsidP="005A5BAF">
      <w:pPr>
        <w:spacing w:line="240" w:lineRule="auto"/>
        <w:ind w:left="360"/>
        <w:contextualSpacing/>
        <w:rPr>
          <w:i/>
        </w:rPr>
      </w:pPr>
    </w:p>
    <w:p w14:paraId="1FE78E65" w14:textId="6609593E" w:rsidR="00923676" w:rsidRDefault="00923676">
      <w:pPr>
        <w:spacing w:line="240" w:lineRule="auto"/>
        <w:jc w:val="left"/>
        <w:rPr>
          <w:i/>
        </w:rPr>
      </w:pPr>
      <w:r>
        <w:rPr>
          <w:i/>
        </w:rPr>
        <w:br w:type="page"/>
      </w:r>
    </w:p>
    <w:p w14:paraId="1FE78E67" w14:textId="49E1C06B" w:rsidR="005A5BAF" w:rsidRPr="000D1339" w:rsidRDefault="005A5BAF" w:rsidP="00D112B5">
      <w:pPr>
        <w:numPr>
          <w:ilvl w:val="0"/>
          <w:numId w:val="2"/>
        </w:numPr>
        <w:spacing w:line="240" w:lineRule="auto"/>
        <w:ind w:left="284" w:hanging="284"/>
        <w:contextualSpacing/>
        <w:jc w:val="left"/>
        <w:rPr>
          <w:b/>
        </w:rPr>
      </w:pPr>
      <w:r w:rsidRPr="000D1339">
        <w:rPr>
          <w:b/>
        </w:rPr>
        <w:lastRenderedPageBreak/>
        <w:t>Datenverarbeitung zur Erbringung der pflegerischen und betreuerischen Leistungen sowie von hauswirtschaftlichen Leistungen und Beratung durch unsere „Mobilen Dienste“</w:t>
      </w:r>
    </w:p>
    <w:p w14:paraId="1FE78E68" w14:textId="77777777" w:rsidR="005A5BAF" w:rsidRPr="005A5BAF" w:rsidRDefault="005A5BAF" w:rsidP="005A5BAF">
      <w:pPr>
        <w:spacing w:line="240" w:lineRule="auto"/>
        <w:ind w:left="360"/>
        <w:rPr>
          <w:sz w:val="6"/>
          <w:szCs w:val="6"/>
        </w:rPr>
      </w:pPr>
    </w:p>
    <w:p w14:paraId="1FE78E69" w14:textId="2A49E7CD" w:rsidR="005A5BAF" w:rsidRPr="005A5BAF" w:rsidRDefault="005A5BAF" w:rsidP="005A5BAF">
      <w:pPr>
        <w:spacing w:line="240" w:lineRule="auto"/>
      </w:pPr>
      <w:r w:rsidRPr="005A5BAF">
        <w:t xml:space="preserve">Zur Erbringung unserer Leistungen (in Pflege, Betreuung, Hauswirtschaft und Beratung) werden durch unsere </w:t>
      </w:r>
      <w:r w:rsidR="00074C9E" w:rsidRPr="00054942">
        <w:t>Mitarbeitenden</w:t>
      </w:r>
      <w:r w:rsidR="00074C9E">
        <w:t xml:space="preserve"> </w:t>
      </w:r>
      <w:r w:rsidRPr="005A5BAF">
        <w:t>Stammdaten sowie Pflege- und Betreuungsdaten der Kunden verarbeitet. Teilweise werden einzelne Teillei</w:t>
      </w:r>
      <w:r w:rsidR="00A613B3">
        <w:t>stungen auch durch Kooperations</w:t>
      </w:r>
      <w:r w:rsidRPr="005A5BAF">
        <w:t>partner übernommen, die unserer Weisung unterliegen.</w:t>
      </w:r>
    </w:p>
    <w:p w14:paraId="1FE78E6A" w14:textId="77777777" w:rsidR="005A5BAF" w:rsidRPr="005A5BAF" w:rsidRDefault="005A5BAF" w:rsidP="005A5BAF">
      <w:pPr>
        <w:spacing w:line="240" w:lineRule="auto"/>
        <w:ind w:left="360"/>
        <w:rPr>
          <w:sz w:val="6"/>
          <w:szCs w:val="6"/>
        </w:rPr>
      </w:pPr>
    </w:p>
    <w:p w14:paraId="1FE78E6B" w14:textId="77777777" w:rsidR="005A5BAF" w:rsidRPr="005A5BAF" w:rsidRDefault="005A5BAF" w:rsidP="005A5BAF">
      <w:pPr>
        <w:spacing w:line="240" w:lineRule="auto"/>
        <w:rPr>
          <w:sz w:val="16"/>
          <w:szCs w:val="16"/>
        </w:rPr>
      </w:pPr>
      <w:r w:rsidRPr="005A5BAF">
        <w:rPr>
          <w:sz w:val="16"/>
          <w:szCs w:val="16"/>
        </w:rPr>
        <w:t>Rechtsgrundlage: § 13 Abs. 2 Nr. 8 DSG-EKD</w:t>
      </w:r>
    </w:p>
    <w:p w14:paraId="1FE78E6C" w14:textId="77777777" w:rsidR="005A5BAF" w:rsidRPr="005A5BAF" w:rsidRDefault="005A5BAF" w:rsidP="005A5BAF">
      <w:pPr>
        <w:spacing w:line="240" w:lineRule="auto"/>
        <w:ind w:left="360"/>
      </w:pPr>
    </w:p>
    <w:p w14:paraId="1FE78E6D" w14:textId="2DACD894" w:rsidR="005A5BAF" w:rsidRPr="005A5BAF" w:rsidRDefault="005A5BAF" w:rsidP="005A5BAF">
      <w:pPr>
        <w:spacing w:line="240" w:lineRule="auto"/>
      </w:pPr>
      <w:r w:rsidRPr="005A5BAF">
        <w:t>Bestimmte pflegerische Leistungen wie z. B. Blutzuckermessen, Verbändewechsel und Arzneimittel</w:t>
      </w:r>
      <w:r w:rsidR="00272410">
        <w:softHyphen/>
      </w:r>
      <w:r w:rsidRPr="005A5BAF">
        <w:t xml:space="preserve">gabe werden auf Anordnung des Arztes erbracht (sog. medizinische Behandlungspflege). Die für die Anordnung und Durchführung der Anordnung jeweils erforderlichen Pflegedaten werden zwischen den „Mobilen Diensten“ und dem jeweiligen behandelnden Arzt ausgetauscht und gespeichert. </w:t>
      </w:r>
    </w:p>
    <w:p w14:paraId="1FE78E6E" w14:textId="77777777" w:rsidR="005A5BAF" w:rsidRPr="005A5BAF" w:rsidRDefault="005A5BAF" w:rsidP="005A5BAF">
      <w:pPr>
        <w:spacing w:line="240" w:lineRule="auto"/>
        <w:ind w:left="360"/>
        <w:rPr>
          <w:sz w:val="6"/>
          <w:szCs w:val="6"/>
        </w:rPr>
      </w:pPr>
    </w:p>
    <w:p w14:paraId="1FE78E6F" w14:textId="77777777" w:rsidR="005A5BAF" w:rsidRPr="005A5BAF" w:rsidRDefault="005A5BAF" w:rsidP="005A5BAF">
      <w:pPr>
        <w:spacing w:line="240" w:lineRule="auto"/>
        <w:jc w:val="left"/>
      </w:pPr>
      <w:r w:rsidRPr="005A5BAF">
        <w:rPr>
          <w:sz w:val="16"/>
          <w:szCs w:val="16"/>
        </w:rPr>
        <w:t>Rechtsgrundlage: § 13 Abs. 2 Nr. 8 DSG-EKD</w:t>
      </w:r>
      <w:r w:rsidRPr="005A5BAF">
        <w:br/>
      </w:r>
    </w:p>
    <w:p w14:paraId="1FE78E70" w14:textId="54210F56" w:rsidR="005A5BAF" w:rsidRPr="005A5BAF" w:rsidRDefault="005A5BAF" w:rsidP="005A5BAF">
      <w:pPr>
        <w:spacing w:line="240" w:lineRule="auto"/>
      </w:pPr>
      <w:r w:rsidRPr="005A5BAF">
        <w:t xml:space="preserve">Darüber hinaus informieren sich die „Mobilen Dienste“ und ärztliche Behandler (Praxen, Kliniken) sowie nichtärztliche Behandler (z. B. Physiotherapeuten, Ergotherapeuten, medizinische Fußpfleger) gegenseitig über ihre Feststellungen und Maßnahmen, soweit dies für eine gute Versorgung und Behandlung erforderlich ist. Eine entsprechende Abstimmung erfolgt auch zwischen </w:t>
      </w:r>
      <w:proofErr w:type="gramStart"/>
      <w:r w:rsidRPr="005A5BAF">
        <w:t xml:space="preserve">unseren </w:t>
      </w:r>
      <w:r w:rsidR="0022616D">
        <w:t xml:space="preserve"> </w:t>
      </w:r>
      <w:r w:rsidRPr="005A5BAF">
        <w:t>„</w:t>
      </w:r>
      <w:proofErr w:type="gramEnd"/>
      <w:r w:rsidRPr="005A5BAF">
        <w:t>Mobilen Diensten“ und weiteren an der Pflege und Betreuung beteiligten Diensten und Einrichtungen (z. B. Tagespflegeeinrichtungen, stationäre Einrichtungen, Palliativ Care Teams).</w:t>
      </w:r>
    </w:p>
    <w:p w14:paraId="1FE78E71" w14:textId="77777777" w:rsidR="005A5BAF" w:rsidRPr="005A5BAF" w:rsidRDefault="005A5BAF" w:rsidP="005A5BAF">
      <w:pPr>
        <w:spacing w:line="240" w:lineRule="auto"/>
        <w:ind w:left="360"/>
        <w:rPr>
          <w:sz w:val="6"/>
          <w:szCs w:val="6"/>
        </w:rPr>
      </w:pPr>
    </w:p>
    <w:p w14:paraId="1FE78E72" w14:textId="77777777" w:rsidR="005A5BAF" w:rsidRPr="005A5BAF" w:rsidRDefault="005A5BAF" w:rsidP="005A5BAF">
      <w:pPr>
        <w:spacing w:line="240" w:lineRule="auto"/>
        <w:rPr>
          <w:sz w:val="16"/>
          <w:szCs w:val="16"/>
        </w:rPr>
      </w:pPr>
      <w:r w:rsidRPr="005A5BAF">
        <w:rPr>
          <w:sz w:val="16"/>
          <w:szCs w:val="16"/>
        </w:rPr>
        <w:t>Rechtsgrundlage: § 13 Abs. 2 Nr. 1 DSG-EKD - setzt in der Regel Ihre Einwilligung voraus. In medizinischen oder pflegerischen Notfällen ist allerdings die wechselseitige Information auch ohne Einwilligung zulässig: § 13 Abs. 2 Nr. 3 DSG-EKD</w:t>
      </w:r>
    </w:p>
    <w:p w14:paraId="1FE78E73" w14:textId="77777777" w:rsidR="005A5BAF" w:rsidRPr="005A5BAF" w:rsidRDefault="005A5BAF" w:rsidP="005A5BAF">
      <w:pPr>
        <w:spacing w:line="240" w:lineRule="auto"/>
        <w:rPr>
          <w:i/>
        </w:rPr>
      </w:pPr>
    </w:p>
    <w:p w14:paraId="1FE78E74" w14:textId="77777777" w:rsidR="005A5BAF" w:rsidRPr="000D1339" w:rsidRDefault="005A5BAF" w:rsidP="00160140">
      <w:pPr>
        <w:numPr>
          <w:ilvl w:val="0"/>
          <w:numId w:val="2"/>
        </w:numPr>
        <w:spacing w:line="240" w:lineRule="auto"/>
        <w:ind w:left="284" w:hanging="284"/>
        <w:contextualSpacing/>
        <w:jc w:val="left"/>
        <w:rPr>
          <w:b/>
          <w:i/>
        </w:rPr>
      </w:pPr>
      <w:r w:rsidRPr="000D1339">
        <w:rPr>
          <w:b/>
        </w:rPr>
        <w:t>Datenverarbeitung zu Zwecken der Abrechnung</w:t>
      </w:r>
    </w:p>
    <w:p w14:paraId="1FE78E75" w14:textId="77777777" w:rsidR="005A5BAF" w:rsidRPr="005A5BAF" w:rsidRDefault="005A5BAF" w:rsidP="005A5BAF">
      <w:pPr>
        <w:spacing w:line="240" w:lineRule="auto"/>
        <w:ind w:left="360"/>
        <w:contextualSpacing/>
        <w:rPr>
          <w:sz w:val="6"/>
          <w:szCs w:val="6"/>
        </w:rPr>
      </w:pPr>
    </w:p>
    <w:p w14:paraId="1FE78E76" w14:textId="77777777" w:rsidR="005A5BAF" w:rsidRPr="005A5BAF" w:rsidRDefault="005A5BAF" w:rsidP="005A5BAF">
      <w:pPr>
        <w:spacing w:line="240" w:lineRule="auto"/>
        <w:contextualSpacing/>
        <w:rPr>
          <w:i/>
        </w:rPr>
      </w:pPr>
      <w:r w:rsidRPr="005A5BAF">
        <w:t xml:space="preserve">Ihre abrechnungsrelevanten Daten werden zur Erstellung der Abrechnung der von uns erbrachten Leistungen verarbeitet und an den Rechnungsempfänger übersandt. </w:t>
      </w:r>
    </w:p>
    <w:p w14:paraId="1FE78E77" w14:textId="77777777" w:rsidR="005A5BAF" w:rsidRPr="005A5BAF" w:rsidRDefault="005A5BAF" w:rsidP="005A5BAF">
      <w:pPr>
        <w:spacing w:line="240" w:lineRule="auto"/>
        <w:ind w:left="360"/>
        <w:contextualSpacing/>
        <w:jc w:val="left"/>
        <w:rPr>
          <w:i/>
          <w:sz w:val="6"/>
          <w:szCs w:val="6"/>
        </w:rPr>
      </w:pPr>
    </w:p>
    <w:p w14:paraId="1FE78E78" w14:textId="77777777" w:rsidR="005A5BAF" w:rsidRPr="005A5BAF" w:rsidRDefault="005A5BAF" w:rsidP="005A5BAF">
      <w:pPr>
        <w:spacing w:line="240" w:lineRule="auto"/>
        <w:rPr>
          <w:sz w:val="16"/>
          <w:szCs w:val="16"/>
        </w:rPr>
      </w:pPr>
      <w:r w:rsidRPr="005A5BAF">
        <w:rPr>
          <w:sz w:val="16"/>
          <w:szCs w:val="16"/>
        </w:rPr>
        <w:t>Rechtsgrundlage: § 13 Abs. 2 Nr. 8 DSG-EKD und § 6 Nr. 5 DSG-EKD</w:t>
      </w:r>
    </w:p>
    <w:p w14:paraId="1FE78E79" w14:textId="77777777" w:rsidR="005A5BAF" w:rsidRPr="005A5BAF" w:rsidRDefault="005A5BAF" w:rsidP="005A5BAF">
      <w:pPr>
        <w:spacing w:line="240" w:lineRule="auto"/>
        <w:ind w:left="360"/>
      </w:pPr>
    </w:p>
    <w:p w14:paraId="1FE78E7A" w14:textId="77777777" w:rsidR="005A5BAF" w:rsidRPr="005A5BAF" w:rsidRDefault="005A5BAF" w:rsidP="005A5BAF">
      <w:pPr>
        <w:spacing w:line="240" w:lineRule="auto"/>
        <w:contextualSpacing/>
      </w:pPr>
      <w:r w:rsidRPr="005A5BAF">
        <w:t>Rechnungsempfänger sind außer Ihnen oder der von Ihnen beauftragten Person:</w:t>
      </w:r>
    </w:p>
    <w:p w14:paraId="1FE78E7B" w14:textId="77777777" w:rsidR="005A5BAF" w:rsidRPr="000D1339" w:rsidRDefault="005A5BAF" w:rsidP="005A5BAF">
      <w:pPr>
        <w:spacing w:line="240" w:lineRule="auto"/>
        <w:ind w:left="360"/>
        <w:rPr>
          <w:sz w:val="6"/>
          <w:szCs w:val="6"/>
        </w:rPr>
      </w:pPr>
    </w:p>
    <w:p w14:paraId="1FE78E7C" w14:textId="77777777" w:rsidR="005A5BAF" w:rsidRPr="005A5BAF" w:rsidRDefault="005A5BAF" w:rsidP="00D02603">
      <w:pPr>
        <w:numPr>
          <w:ilvl w:val="0"/>
          <w:numId w:val="3"/>
        </w:numPr>
        <w:spacing w:line="240" w:lineRule="auto"/>
        <w:ind w:left="567" w:hanging="283"/>
        <w:contextualSpacing/>
        <w:jc w:val="left"/>
      </w:pPr>
      <w:r w:rsidRPr="005A5BAF">
        <w:t xml:space="preserve">Die gesetzlichen Krankenkassen für die Abrechnung der häuslichen Krankenpflege und der Haushaltshilfe bei gesetzlich Versicherten. </w:t>
      </w:r>
    </w:p>
    <w:p w14:paraId="1FE78E7D" w14:textId="77777777" w:rsidR="005A5BAF" w:rsidRPr="005A5BAF" w:rsidRDefault="005A5BAF" w:rsidP="005A5BAF">
      <w:pPr>
        <w:spacing w:line="240" w:lineRule="auto"/>
        <w:ind w:left="720"/>
        <w:contextualSpacing/>
        <w:jc w:val="left"/>
        <w:rPr>
          <w:sz w:val="6"/>
          <w:szCs w:val="6"/>
        </w:rPr>
      </w:pPr>
    </w:p>
    <w:p w14:paraId="1FE78E7E"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xml:space="preserve">. §§ 294, 302 SGB V </w:t>
      </w:r>
    </w:p>
    <w:p w14:paraId="1FE78E7F" w14:textId="77777777" w:rsidR="005A5BAF" w:rsidRPr="000D1339" w:rsidRDefault="005A5BAF" w:rsidP="005A5BAF">
      <w:pPr>
        <w:spacing w:line="240" w:lineRule="auto"/>
        <w:ind w:left="720"/>
        <w:contextualSpacing/>
        <w:jc w:val="left"/>
        <w:rPr>
          <w:sz w:val="6"/>
          <w:szCs w:val="6"/>
        </w:rPr>
      </w:pPr>
    </w:p>
    <w:p w14:paraId="1FE78E80" w14:textId="05E0CD67" w:rsidR="005A5BAF" w:rsidRPr="005A5BAF" w:rsidRDefault="005A5BAF" w:rsidP="00D02603">
      <w:pPr>
        <w:numPr>
          <w:ilvl w:val="0"/>
          <w:numId w:val="3"/>
        </w:numPr>
        <w:spacing w:line="240" w:lineRule="auto"/>
        <w:ind w:left="567" w:hanging="283"/>
        <w:contextualSpacing/>
        <w:jc w:val="left"/>
      </w:pPr>
      <w:r w:rsidRPr="005A5BAF">
        <w:t xml:space="preserve">Die gesetzlichen Pflegekassen für die Abrechnung der </w:t>
      </w:r>
      <w:r w:rsidR="00D02603">
        <w:t>Pflege- und Betreuungs</w:t>
      </w:r>
      <w:r w:rsidRPr="005A5BAF">
        <w:t>leistungen, der hauswirtschaftlichen Leistungen und der Beratungseinsätze bei gesetzlich Versicherten.</w:t>
      </w:r>
    </w:p>
    <w:p w14:paraId="1FE78E81" w14:textId="77777777" w:rsidR="005A5BAF" w:rsidRPr="005A5BAF" w:rsidRDefault="005A5BAF" w:rsidP="005A5BAF">
      <w:pPr>
        <w:spacing w:line="240" w:lineRule="auto"/>
        <w:ind w:left="720"/>
        <w:contextualSpacing/>
        <w:jc w:val="left"/>
        <w:rPr>
          <w:sz w:val="6"/>
          <w:szCs w:val="6"/>
        </w:rPr>
      </w:pPr>
    </w:p>
    <w:p w14:paraId="1FE78E82"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xml:space="preserve">. §§ 104 Abs. 1, 105 SGB XI </w:t>
      </w:r>
    </w:p>
    <w:p w14:paraId="1FE78E83" w14:textId="77777777" w:rsidR="005A5BAF" w:rsidRPr="000D1339" w:rsidRDefault="005A5BAF" w:rsidP="005A5BAF">
      <w:pPr>
        <w:spacing w:line="240" w:lineRule="auto"/>
        <w:ind w:left="720"/>
        <w:contextualSpacing/>
        <w:jc w:val="left"/>
        <w:rPr>
          <w:i/>
          <w:sz w:val="6"/>
          <w:szCs w:val="6"/>
        </w:rPr>
      </w:pPr>
    </w:p>
    <w:p w14:paraId="1FE78E84" w14:textId="77777777" w:rsidR="005A5BAF" w:rsidRPr="005A5BAF" w:rsidRDefault="005A5BAF" w:rsidP="00D02603">
      <w:pPr>
        <w:numPr>
          <w:ilvl w:val="0"/>
          <w:numId w:val="3"/>
        </w:numPr>
        <w:spacing w:line="240" w:lineRule="auto"/>
        <w:ind w:left="567" w:hanging="283"/>
        <w:contextualSpacing/>
        <w:jc w:val="left"/>
      </w:pPr>
      <w:r w:rsidRPr="005A5BAF">
        <w:t>Im gegebenen Fall das Sozialamt.</w:t>
      </w:r>
    </w:p>
    <w:p w14:paraId="1FE78E85" w14:textId="77777777" w:rsidR="005A5BAF" w:rsidRPr="005A5BAF" w:rsidRDefault="005A5BAF" w:rsidP="005A5BAF">
      <w:pPr>
        <w:spacing w:line="240" w:lineRule="auto"/>
        <w:ind w:left="720"/>
        <w:contextualSpacing/>
        <w:jc w:val="left"/>
        <w:rPr>
          <w:sz w:val="6"/>
          <w:szCs w:val="6"/>
        </w:rPr>
      </w:pPr>
    </w:p>
    <w:p w14:paraId="1FE78E86"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 75 SGB XII</w:t>
      </w:r>
    </w:p>
    <w:p w14:paraId="1FE78E87" w14:textId="77777777" w:rsidR="005A5BAF" w:rsidRPr="00671F24" w:rsidRDefault="005A5BAF" w:rsidP="005A5BAF">
      <w:pPr>
        <w:spacing w:line="240" w:lineRule="auto"/>
        <w:contextualSpacing/>
        <w:jc w:val="left"/>
        <w:rPr>
          <w:sz w:val="6"/>
          <w:szCs w:val="6"/>
        </w:rPr>
      </w:pPr>
    </w:p>
    <w:p w14:paraId="1FE78E88" w14:textId="77777777" w:rsidR="005A5BAF" w:rsidRPr="005A5BAF" w:rsidRDefault="005A5BAF" w:rsidP="00D02603">
      <w:pPr>
        <w:numPr>
          <w:ilvl w:val="0"/>
          <w:numId w:val="3"/>
        </w:numPr>
        <w:spacing w:line="240" w:lineRule="auto"/>
        <w:ind w:left="567" w:hanging="283"/>
        <w:contextualSpacing/>
        <w:jc w:val="left"/>
      </w:pPr>
      <w:r w:rsidRPr="005A5BAF">
        <w:t>Gegebenenfalls auch sonstige Kostenträger wie z. B. eine Beihilfestelle, eine private Pflegeversicherung, ein Versorgungsamt oder die Unfallversicherung, sofern Sie in eine direkte Abrechnung mit diesen eingewilligt haben.</w:t>
      </w:r>
    </w:p>
    <w:p w14:paraId="1FE78E89" w14:textId="77777777" w:rsidR="005A5BAF" w:rsidRPr="005A5BAF" w:rsidRDefault="005A5BAF" w:rsidP="005A5BAF">
      <w:pPr>
        <w:spacing w:line="240" w:lineRule="auto"/>
        <w:ind w:left="720"/>
        <w:contextualSpacing/>
        <w:rPr>
          <w:sz w:val="6"/>
          <w:szCs w:val="6"/>
        </w:rPr>
      </w:pPr>
    </w:p>
    <w:p w14:paraId="1FE78E8A"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13 Abs. 2 Nr. 1 DSG-EKD - setzt Einwilligung voraus</w:t>
      </w:r>
    </w:p>
    <w:p w14:paraId="1FE78E8B" w14:textId="77777777" w:rsidR="005A5BAF" w:rsidRPr="00671F24" w:rsidRDefault="005A5BAF" w:rsidP="005A5BAF">
      <w:pPr>
        <w:spacing w:line="240" w:lineRule="auto"/>
        <w:ind w:left="720"/>
        <w:contextualSpacing/>
      </w:pPr>
    </w:p>
    <w:p w14:paraId="1FE78E8D" w14:textId="77777777" w:rsidR="005A5BAF" w:rsidRPr="00671F24" w:rsidRDefault="005A5BAF" w:rsidP="00160140">
      <w:pPr>
        <w:numPr>
          <w:ilvl w:val="0"/>
          <w:numId w:val="2"/>
        </w:numPr>
        <w:spacing w:line="240" w:lineRule="auto"/>
        <w:contextualSpacing/>
        <w:jc w:val="left"/>
        <w:rPr>
          <w:b/>
        </w:rPr>
      </w:pPr>
      <w:r w:rsidRPr="00671F24">
        <w:rPr>
          <w:b/>
        </w:rPr>
        <w:t>Auftragsverarbeitung</w:t>
      </w:r>
    </w:p>
    <w:p w14:paraId="1FE78E8E" w14:textId="77777777" w:rsidR="005A5BAF" w:rsidRPr="005A5BAF" w:rsidRDefault="005A5BAF" w:rsidP="005A5BAF">
      <w:pPr>
        <w:spacing w:line="240" w:lineRule="auto"/>
        <w:ind w:left="360"/>
        <w:contextualSpacing/>
        <w:rPr>
          <w:sz w:val="6"/>
          <w:szCs w:val="6"/>
        </w:rPr>
      </w:pPr>
    </w:p>
    <w:p w14:paraId="1FE78E8F" w14:textId="73DF199C" w:rsidR="005A5BAF" w:rsidRPr="005A5BAF" w:rsidRDefault="005A5BAF" w:rsidP="005A5BAF">
      <w:pPr>
        <w:spacing w:line="240" w:lineRule="auto"/>
        <w:contextualSpacing/>
      </w:pPr>
      <w:r w:rsidRPr="005A5BAF">
        <w:t xml:space="preserve">Die Abrechnung der erbrachten Leistungen erfolgt im Wege der Auftragsverarbeitung durch das Referat Leistungsabrechnung der Evangelische Heimstiftung </w:t>
      </w:r>
      <w:r w:rsidRPr="00272410">
        <w:t xml:space="preserve">GmbH. </w:t>
      </w:r>
      <w:r w:rsidR="00FB65ED" w:rsidRPr="00272410">
        <w:t>Das Referat Leistungsab</w:t>
      </w:r>
      <w:r w:rsidR="00272410">
        <w:softHyphen/>
      </w:r>
      <w:r w:rsidR="00FB65ED" w:rsidRPr="00272410">
        <w:t xml:space="preserve">rechnung </w:t>
      </w:r>
      <w:r w:rsidRPr="00272410">
        <w:t>erhält von uns die hierfür erforderlichen Daten</w:t>
      </w:r>
      <w:r w:rsidR="00FB65ED" w:rsidRPr="00272410">
        <w:t>,</w:t>
      </w:r>
      <w:r w:rsidRPr="00272410">
        <w:t xml:space="preserve"> unterliegt unseren Weisungen</w:t>
      </w:r>
      <w:r w:rsidRPr="005A5BAF">
        <w:t xml:space="preserve"> und ist zur Verschwiegenheit verpflichtet. Zur Erstellung und Verwaltung der Leistungsabrechnungen, im Rahmen der Finanzbuchhaltung, zur Führung</w:t>
      </w:r>
      <w:r w:rsidR="00FC4B67">
        <w:t xml:space="preserve"> der Kundenakte, der Stammdaten</w:t>
      </w:r>
      <w:r w:rsidRPr="005A5BAF">
        <w:t>verwaltung sowie der elektronischen Dokumentation bedienen wir uns spezieller Software. Die Herstellerfirmen sind mit der notwendigen Wartung der Systeme und entsprechenden Problemlösungen im Wege der Auftrags</w:t>
      </w:r>
      <w:r w:rsidR="00DE335F">
        <w:softHyphen/>
      </w:r>
      <w:r w:rsidRPr="005A5BAF">
        <w:t xml:space="preserve">verarbeitung betraut. Soweit sie hierzu Einblick in personenbezogene Daten erhalten, sind sie ebenfalls zur Verschwiegenheit verpflichtet. </w:t>
      </w:r>
    </w:p>
    <w:p w14:paraId="1FE78E90" w14:textId="77777777" w:rsidR="005A5BAF" w:rsidRPr="005A5BAF" w:rsidRDefault="005A5BAF" w:rsidP="005A5BAF">
      <w:pPr>
        <w:spacing w:line="240" w:lineRule="auto"/>
        <w:ind w:left="360"/>
        <w:contextualSpacing/>
        <w:rPr>
          <w:sz w:val="6"/>
          <w:szCs w:val="6"/>
        </w:rPr>
      </w:pPr>
    </w:p>
    <w:p w14:paraId="1FE78E91" w14:textId="77777777" w:rsidR="005A5BAF" w:rsidRPr="005A5BAF" w:rsidRDefault="005A5BAF" w:rsidP="005A5BAF">
      <w:pPr>
        <w:spacing w:line="240" w:lineRule="auto"/>
        <w:contextualSpacing/>
        <w:rPr>
          <w:sz w:val="16"/>
          <w:szCs w:val="16"/>
        </w:rPr>
      </w:pPr>
      <w:r w:rsidRPr="005A5BAF">
        <w:rPr>
          <w:sz w:val="16"/>
          <w:szCs w:val="16"/>
        </w:rPr>
        <w:t>Rechtsgrundlage: § 13 Abs. 2 Nr. 8 DSG-EKD, § 30 DSG-EKD</w:t>
      </w:r>
    </w:p>
    <w:p w14:paraId="1FE78E92" w14:textId="77777777" w:rsidR="005A5BAF" w:rsidRPr="005A5BAF" w:rsidRDefault="005A5BAF" w:rsidP="005A5BAF">
      <w:pPr>
        <w:spacing w:line="240" w:lineRule="auto"/>
        <w:contextualSpacing/>
      </w:pPr>
    </w:p>
    <w:p w14:paraId="1FE78E93" w14:textId="77777777" w:rsidR="005A5BAF" w:rsidRPr="00671F24" w:rsidRDefault="005A5BAF" w:rsidP="00671F24">
      <w:pPr>
        <w:numPr>
          <w:ilvl w:val="0"/>
          <w:numId w:val="2"/>
        </w:numPr>
        <w:spacing w:line="240" w:lineRule="auto"/>
        <w:ind w:left="284" w:hanging="284"/>
        <w:contextualSpacing/>
        <w:jc w:val="left"/>
        <w:rPr>
          <w:b/>
        </w:rPr>
      </w:pPr>
      <w:r w:rsidRPr="00671F24">
        <w:rPr>
          <w:b/>
        </w:rPr>
        <w:lastRenderedPageBreak/>
        <w:t>Datenverarbeitung zur Wahrung von Rechtsansprüchen</w:t>
      </w:r>
    </w:p>
    <w:p w14:paraId="1FE78E94" w14:textId="77777777" w:rsidR="005A5BAF" w:rsidRPr="005A5BAF" w:rsidRDefault="005A5BAF" w:rsidP="005A5BAF">
      <w:pPr>
        <w:spacing w:line="240" w:lineRule="auto"/>
        <w:ind w:left="360"/>
        <w:contextualSpacing/>
        <w:rPr>
          <w:sz w:val="6"/>
          <w:szCs w:val="6"/>
        </w:rPr>
      </w:pPr>
    </w:p>
    <w:p w14:paraId="1FE78E95" w14:textId="77777777" w:rsidR="005A5BAF" w:rsidRPr="005A5BAF" w:rsidRDefault="005A5BAF" w:rsidP="005A5BAF">
      <w:pPr>
        <w:spacing w:line="240" w:lineRule="auto"/>
        <w:contextualSpacing/>
      </w:pPr>
      <w:r w:rsidRPr="005A5BAF">
        <w:t>Unsere „Mobilen Dienste“ dürfen Ihre Daten auch verarbeiten, wenn dies zur Geltendmachung, Ausübung oder Verteidigung von Rechtsansprüchen erforderlich ist.</w:t>
      </w:r>
    </w:p>
    <w:p w14:paraId="1FE78E96" w14:textId="77777777" w:rsidR="005A5BAF" w:rsidRPr="005A5BAF" w:rsidRDefault="005A5BAF" w:rsidP="005A5BAF">
      <w:pPr>
        <w:spacing w:line="240" w:lineRule="auto"/>
        <w:ind w:left="360"/>
        <w:contextualSpacing/>
        <w:rPr>
          <w:sz w:val="6"/>
          <w:szCs w:val="6"/>
        </w:rPr>
      </w:pPr>
    </w:p>
    <w:p w14:paraId="1FE78E97" w14:textId="77777777" w:rsidR="005A5BAF" w:rsidRPr="005A5BAF" w:rsidRDefault="005A5BAF" w:rsidP="005A5BAF">
      <w:pPr>
        <w:spacing w:line="240" w:lineRule="auto"/>
        <w:contextualSpacing/>
        <w:rPr>
          <w:sz w:val="16"/>
          <w:szCs w:val="16"/>
        </w:rPr>
      </w:pPr>
      <w:r w:rsidRPr="005A5BAF">
        <w:rPr>
          <w:sz w:val="16"/>
          <w:szCs w:val="16"/>
        </w:rPr>
        <w:t>Rechtsgrundlage: § 13 Abs. 2 Nr. 6 DSG-EKD</w:t>
      </w:r>
    </w:p>
    <w:p w14:paraId="1FE78E98" w14:textId="77777777" w:rsidR="005A5BAF" w:rsidRPr="005A5BAF" w:rsidRDefault="005A5BAF" w:rsidP="005A5BAF">
      <w:pPr>
        <w:spacing w:line="240" w:lineRule="auto"/>
        <w:contextualSpacing/>
        <w:jc w:val="left"/>
        <w:rPr>
          <w:sz w:val="16"/>
          <w:szCs w:val="16"/>
        </w:rPr>
      </w:pPr>
    </w:p>
    <w:p w14:paraId="1FE78E99" w14:textId="77777777" w:rsidR="005A5BAF" w:rsidRPr="005A5BAF" w:rsidRDefault="005A5BAF" w:rsidP="005A5BAF">
      <w:pPr>
        <w:spacing w:line="240" w:lineRule="auto"/>
        <w:contextualSpacing/>
        <w:jc w:val="left"/>
        <w:rPr>
          <w:sz w:val="6"/>
          <w:szCs w:val="6"/>
        </w:rPr>
      </w:pPr>
      <w:r w:rsidRPr="005A5BAF">
        <w:t xml:space="preserve">Dies betrifft die erforderliche Datenverarbeitung </w:t>
      </w:r>
      <w:r w:rsidRPr="005A5BAF">
        <w:br/>
      </w:r>
    </w:p>
    <w:p w14:paraId="1FE78E9A" w14:textId="77777777" w:rsidR="005A5BAF" w:rsidRPr="005A5BAF" w:rsidRDefault="005A5BAF" w:rsidP="00D02603">
      <w:pPr>
        <w:numPr>
          <w:ilvl w:val="0"/>
          <w:numId w:val="3"/>
        </w:numPr>
        <w:spacing w:line="240" w:lineRule="auto"/>
        <w:ind w:left="567" w:hanging="283"/>
        <w:contextualSpacing/>
        <w:jc w:val="left"/>
      </w:pPr>
      <w:r w:rsidRPr="005A5BAF">
        <w:t>zur Beitreibung unserer offenen Forderungen (gerichtliche Geltendmachung, einschließlich der Einschaltung von Inkassobüros und Rechtsberatern, gerichtlichem Mahnverfahren und Klageerhebung bei Gericht).</w:t>
      </w:r>
    </w:p>
    <w:p w14:paraId="1FE78E9B" w14:textId="77777777" w:rsidR="005A5BAF" w:rsidRPr="005A5BAF" w:rsidRDefault="005A5BAF" w:rsidP="005A5BAF">
      <w:pPr>
        <w:spacing w:line="240" w:lineRule="auto"/>
        <w:ind w:left="714"/>
        <w:contextualSpacing/>
        <w:jc w:val="left"/>
        <w:rPr>
          <w:sz w:val="6"/>
          <w:szCs w:val="6"/>
        </w:rPr>
      </w:pPr>
    </w:p>
    <w:p w14:paraId="1FE78E9C" w14:textId="77777777" w:rsidR="005A5BAF" w:rsidRPr="005A5BAF" w:rsidRDefault="005A5BAF" w:rsidP="00D02603">
      <w:pPr>
        <w:numPr>
          <w:ilvl w:val="0"/>
          <w:numId w:val="3"/>
        </w:numPr>
        <w:spacing w:line="240" w:lineRule="auto"/>
        <w:ind w:left="567" w:hanging="283"/>
        <w:contextualSpacing/>
        <w:jc w:val="left"/>
      </w:pPr>
      <w:r w:rsidRPr="005A5BAF">
        <w:t>zur Verteidigung gegen Schadensersatz- und Rückforderungsansprüche, die gegen uns erhoben werden, einschließlich der Einschaltung von Rechtsberatern und unserer Haftpflichtversicherung</w:t>
      </w:r>
    </w:p>
    <w:p w14:paraId="1FE78E9D" w14:textId="77777777" w:rsidR="005A5BAF" w:rsidRPr="005A5BAF" w:rsidRDefault="005A5BAF" w:rsidP="005A5BAF">
      <w:pPr>
        <w:spacing w:line="240" w:lineRule="auto"/>
        <w:ind w:left="714"/>
        <w:contextualSpacing/>
        <w:jc w:val="left"/>
        <w:rPr>
          <w:sz w:val="6"/>
          <w:szCs w:val="6"/>
        </w:rPr>
      </w:pPr>
    </w:p>
    <w:p w14:paraId="1FE78E9E" w14:textId="00EFFC0F" w:rsidR="005A5BAF" w:rsidRPr="005A5BAF" w:rsidRDefault="005A5BAF" w:rsidP="00D02603">
      <w:pPr>
        <w:numPr>
          <w:ilvl w:val="0"/>
          <w:numId w:val="3"/>
        </w:numPr>
        <w:spacing w:line="240" w:lineRule="auto"/>
        <w:ind w:left="567" w:hanging="283"/>
        <w:contextualSpacing/>
        <w:jc w:val="left"/>
      </w:pPr>
      <w:r w:rsidRPr="005A5BAF">
        <w:t xml:space="preserve">zur Anzeige von Straftaten, die von einem Kunden gegenüber den „Mobilen Diensten“ oder </w:t>
      </w:r>
      <w:r w:rsidRPr="00054942">
        <w:t xml:space="preserve">seinen </w:t>
      </w:r>
      <w:r w:rsidR="00074C9E" w:rsidRPr="00054942">
        <w:t>Mitarbeitenden</w:t>
      </w:r>
      <w:r w:rsidR="00074C9E">
        <w:t xml:space="preserve"> </w:t>
      </w:r>
      <w:r w:rsidRPr="005A5BAF">
        <w:t xml:space="preserve">begangen werden, sowie zur Verteidigung gegen strafrechtliche Vorwürfe, die sich gegen die „Mobilen Dienste“ richten. </w:t>
      </w:r>
    </w:p>
    <w:p w14:paraId="1FE78E9F" w14:textId="77777777" w:rsidR="005A5BAF" w:rsidRPr="005A5BAF" w:rsidRDefault="005A5BAF" w:rsidP="005A5BAF">
      <w:pPr>
        <w:spacing w:line="240" w:lineRule="auto"/>
        <w:contextualSpacing/>
      </w:pPr>
    </w:p>
    <w:p w14:paraId="1FE78EA0" w14:textId="77777777" w:rsidR="005A5BAF" w:rsidRPr="00671F24" w:rsidRDefault="005A5BAF" w:rsidP="009D0C33">
      <w:pPr>
        <w:numPr>
          <w:ilvl w:val="0"/>
          <w:numId w:val="2"/>
        </w:numPr>
        <w:spacing w:line="240" w:lineRule="auto"/>
        <w:contextualSpacing/>
        <w:jc w:val="left"/>
        <w:rPr>
          <w:b/>
        </w:rPr>
      </w:pPr>
      <w:r w:rsidRPr="00671F24">
        <w:rPr>
          <w:b/>
        </w:rPr>
        <w:t>Datenverarbeitung zu Zwecken der Qualitätssicherung und -kontrolle und zur Erfüllung sozialrechtlicher Pflichten</w:t>
      </w:r>
    </w:p>
    <w:p w14:paraId="1FE78EA1" w14:textId="77777777" w:rsidR="005A5BAF" w:rsidRPr="005A5BAF" w:rsidRDefault="005A5BAF" w:rsidP="005A5BAF">
      <w:pPr>
        <w:spacing w:line="240" w:lineRule="auto"/>
        <w:ind w:left="360"/>
        <w:contextualSpacing/>
        <w:rPr>
          <w:sz w:val="6"/>
          <w:szCs w:val="6"/>
        </w:rPr>
      </w:pPr>
    </w:p>
    <w:p w14:paraId="1FE78EA2" w14:textId="77777777" w:rsidR="005A5BAF" w:rsidRPr="005A5BAF" w:rsidRDefault="005A5BAF" w:rsidP="005A5BAF">
      <w:pPr>
        <w:spacing w:line="240" w:lineRule="auto"/>
        <w:contextualSpacing/>
      </w:pPr>
      <w:r w:rsidRPr="005A5BAF">
        <w:t xml:space="preserve">Die Qualität der Leistungserbringung und der Abrechnung der „Mobilen Dienste“ wird durch interne sowie externe Prüfverfahren und Kontrollen überprüft. Auch hierfür werden personenbezogene Daten von Kunden verarbeitet, soweit dies hierfür erforderlich ist: </w:t>
      </w:r>
    </w:p>
    <w:p w14:paraId="1FE78EA3" w14:textId="77777777" w:rsidR="005A5BAF" w:rsidRPr="005A5BAF" w:rsidRDefault="005A5BAF" w:rsidP="005A5BAF">
      <w:pPr>
        <w:spacing w:line="240" w:lineRule="auto"/>
        <w:ind w:left="360"/>
        <w:contextualSpacing/>
        <w:rPr>
          <w:sz w:val="16"/>
          <w:szCs w:val="16"/>
        </w:rPr>
      </w:pPr>
    </w:p>
    <w:p w14:paraId="1FE78EA4" w14:textId="4F9288FE" w:rsidR="005A5BAF" w:rsidRPr="00875549" w:rsidRDefault="00D02603" w:rsidP="00D02603">
      <w:pPr>
        <w:numPr>
          <w:ilvl w:val="0"/>
          <w:numId w:val="3"/>
        </w:numPr>
        <w:spacing w:line="240" w:lineRule="auto"/>
        <w:ind w:left="567" w:hanging="283"/>
        <w:contextualSpacing/>
        <w:jc w:val="left"/>
      </w:pPr>
      <w:r w:rsidRPr="00875549">
        <w:t xml:space="preserve">Externe </w:t>
      </w:r>
      <w:r w:rsidR="005A5BAF" w:rsidRPr="00875549">
        <w:t xml:space="preserve">Qualitätsprüfungen </w:t>
      </w:r>
      <w:r w:rsidRPr="00875549">
        <w:t xml:space="preserve">im Auftrag der Pflegekassen. </w:t>
      </w:r>
    </w:p>
    <w:p w14:paraId="1FE78EA5" w14:textId="77777777" w:rsidR="005A5BAF" w:rsidRPr="005A5BAF" w:rsidRDefault="005A5BAF" w:rsidP="005A5BAF">
      <w:pPr>
        <w:spacing w:line="240" w:lineRule="auto"/>
        <w:ind w:left="720"/>
        <w:contextualSpacing/>
        <w:jc w:val="left"/>
        <w:rPr>
          <w:sz w:val="6"/>
          <w:szCs w:val="6"/>
        </w:rPr>
      </w:pPr>
    </w:p>
    <w:p w14:paraId="1FE78EA6"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9 DSG-EKD </w:t>
      </w:r>
      <w:proofErr w:type="spellStart"/>
      <w:r w:rsidRPr="005A5BAF">
        <w:rPr>
          <w:sz w:val="16"/>
          <w:szCs w:val="16"/>
        </w:rPr>
        <w:t>i.V.m</w:t>
      </w:r>
      <w:proofErr w:type="spellEnd"/>
      <w:r w:rsidRPr="005A5BAF">
        <w:rPr>
          <w:sz w:val="16"/>
          <w:szCs w:val="16"/>
        </w:rPr>
        <w:t>. § 114 SGB XI, § 275b SGB V</w:t>
      </w:r>
      <w:r w:rsidRPr="005A5BAF">
        <w:rPr>
          <w:sz w:val="16"/>
          <w:szCs w:val="16"/>
        </w:rPr>
        <w:br/>
      </w:r>
    </w:p>
    <w:p w14:paraId="1FE78EA7" w14:textId="77777777" w:rsidR="005A5BAF" w:rsidRPr="005A5BAF" w:rsidRDefault="005A5BAF" w:rsidP="00D02603">
      <w:pPr>
        <w:numPr>
          <w:ilvl w:val="0"/>
          <w:numId w:val="3"/>
        </w:numPr>
        <w:spacing w:line="240" w:lineRule="auto"/>
        <w:ind w:left="567" w:hanging="283"/>
        <w:contextualSpacing/>
        <w:jc w:val="left"/>
        <w:rPr>
          <w:i/>
        </w:rPr>
      </w:pPr>
      <w:r w:rsidRPr="005A5BAF">
        <w:t>Abrechnungsprüfungen und Wirtschaftlichkeitsprüfungen durch die gesetzlichen Krankenkassen.</w:t>
      </w:r>
    </w:p>
    <w:p w14:paraId="1FE78EA8" w14:textId="77777777" w:rsidR="005A5BAF" w:rsidRPr="005A5BAF" w:rsidRDefault="005A5BAF" w:rsidP="005A5BAF">
      <w:pPr>
        <w:spacing w:line="240" w:lineRule="auto"/>
        <w:ind w:left="720"/>
        <w:contextualSpacing/>
        <w:jc w:val="left"/>
        <w:rPr>
          <w:i/>
          <w:sz w:val="6"/>
          <w:szCs w:val="6"/>
        </w:rPr>
      </w:pPr>
    </w:p>
    <w:p w14:paraId="1FE78EA9"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 276b, 302 SGB V</w:t>
      </w:r>
      <w:r w:rsidRPr="005A5BAF">
        <w:br/>
      </w:r>
    </w:p>
    <w:p w14:paraId="1FE78EAA" w14:textId="77777777" w:rsidR="005A5BAF" w:rsidRPr="005A5BAF" w:rsidRDefault="005A5BAF" w:rsidP="00D02603">
      <w:pPr>
        <w:numPr>
          <w:ilvl w:val="0"/>
          <w:numId w:val="3"/>
        </w:numPr>
        <w:spacing w:line="240" w:lineRule="auto"/>
        <w:ind w:left="567" w:hanging="283"/>
        <w:contextualSpacing/>
        <w:jc w:val="left"/>
        <w:rPr>
          <w:i/>
        </w:rPr>
      </w:pPr>
      <w:r w:rsidRPr="005A5BAF">
        <w:t>Abrechnungsprüfungen und Wirtschaftlichkeitsprüfungen durch die gesetzlichen Pflegekassen.</w:t>
      </w:r>
    </w:p>
    <w:p w14:paraId="1FE78EAB" w14:textId="77777777" w:rsidR="005A5BAF" w:rsidRPr="005A5BAF" w:rsidRDefault="005A5BAF" w:rsidP="005A5BAF">
      <w:pPr>
        <w:spacing w:line="240" w:lineRule="auto"/>
        <w:ind w:left="720"/>
        <w:contextualSpacing/>
        <w:jc w:val="left"/>
        <w:rPr>
          <w:i/>
          <w:sz w:val="6"/>
          <w:szCs w:val="6"/>
        </w:rPr>
      </w:pPr>
    </w:p>
    <w:p w14:paraId="1FE78EAC" w14:textId="77777777" w:rsidR="005A5BAF" w:rsidRPr="005A5BAF" w:rsidRDefault="005A5BAF" w:rsidP="00D02603">
      <w:pPr>
        <w:spacing w:line="240" w:lineRule="auto"/>
        <w:ind w:left="567"/>
        <w:contextualSpacing/>
        <w:jc w:val="left"/>
        <w:rPr>
          <w:sz w:val="16"/>
          <w:szCs w:val="16"/>
        </w:rPr>
      </w:pPr>
      <w:r w:rsidRPr="005A5BAF">
        <w:rPr>
          <w:sz w:val="16"/>
          <w:szCs w:val="16"/>
        </w:rPr>
        <w:t xml:space="preserve">Rechtsgrundlage: § 13 Abs. 2 Nr. 8 DSG-EKD </w:t>
      </w:r>
      <w:proofErr w:type="spellStart"/>
      <w:r w:rsidRPr="005A5BAF">
        <w:rPr>
          <w:sz w:val="16"/>
          <w:szCs w:val="16"/>
        </w:rPr>
        <w:t>i.V.m</w:t>
      </w:r>
      <w:proofErr w:type="spellEnd"/>
      <w:r w:rsidRPr="005A5BAF">
        <w:rPr>
          <w:sz w:val="16"/>
          <w:szCs w:val="16"/>
        </w:rPr>
        <w:t>. §§ 79, 104 SGB XI</w:t>
      </w:r>
      <w:r w:rsidRPr="005A5BAF">
        <w:rPr>
          <w:sz w:val="16"/>
          <w:szCs w:val="16"/>
        </w:rPr>
        <w:br/>
      </w:r>
    </w:p>
    <w:p w14:paraId="1FE78EAD" w14:textId="77777777" w:rsidR="005A5BAF" w:rsidRPr="005A5BAF" w:rsidRDefault="005A5BAF" w:rsidP="00D02603">
      <w:pPr>
        <w:numPr>
          <w:ilvl w:val="0"/>
          <w:numId w:val="3"/>
        </w:numPr>
        <w:spacing w:line="240" w:lineRule="auto"/>
        <w:ind w:left="567" w:hanging="283"/>
        <w:contextualSpacing/>
        <w:jc w:val="left"/>
        <w:rPr>
          <w:i/>
        </w:rPr>
      </w:pPr>
      <w:r w:rsidRPr="005A5BAF">
        <w:t>Interne Qualitätssicherungsmaßnahmen</w:t>
      </w:r>
    </w:p>
    <w:p w14:paraId="1FE78EAE" w14:textId="77777777" w:rsidR="005A5BAF" w:rsidRPr="005A5BAF" w:rsidRDefault="005A5BAF" w:rsidP="005A5BAF">
      <w:pPr>
        <w:spacing w:line="240" w:lineRule="auto"/>
        <w:ind w:left="720"/>
        <w:contextualSpacing/>
        <w:jc w:val="left"/>
        <w:rPr>
          <w:i/>
          <w:sz w:val="6"/>
          <w:szCs w:val="6"/>
        </w:rPr>
      </w:pPr>
    </w:p>
    <w:p w14:paraId="1FE78EAF"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13 Abs. 2 Nr. 8 DSG-EKD</w:t>
      </w:r>
    </w:p>
    <w:p w14:paraId="1FE78EB0" w14:textId="77777777" w:rsidR="005A5BAF" w:rsidRPr="00671F24" w:rsidRDefault="005A5BAF" w:rsidP="005A5BAF">
      <w:pPr>
        <w:spacing w:line="240" w:lineRule="auto"/>
        <w:ind w:left="720"/>
        <w:contextualSpacing/>
        <w:jc w:val="left"/>
      </w:pPr>
    </w:p>
    <w:p w14:paraId="1FE78EB2" w14:textId="77777777" w:rsidR="005A5BAF" w:rsidRPr="00671F24" w:rsidRDefault="005A5BAF" w:rsidP="00160140">
      <w:pPr>
        <w:numPr>
          <w:ilvl w:val="0"/>
          <w:numId w:val="2"/>
        </w:numPr>
        <w:spacing w:line="240" w:lineRule="auto"/>
        <w:contextualSpacing/>
        <w:jc w:val="left"/>
        <w:rPr>
          <w:b/>
        </w:rPr>
      </w:pPr>
      <w:r w:rsidRPr="00671F24">
        <w:rPr>
          <w:b/>
        </w:rPr>
        <w:t>Sozialrechtliche Auskunfts- und Informationspflichten</w:t>
      </w:r>
    </w:p>
    <w:p w14:paraId="1FE78EB3" w14:textId="77777777" w:rsidR="005A5BAF" w:rsidRPr="005A5BAF" w:rsidRDefault="005A5BAF" w:rsidP="005A5BAF">
      <w:pPr>
        <w:spacing w:line="240" w:lineRule="auto"/>
        <w:ind w:left="360"/>
        <w:contextualSpacing/>
        <w:rPr>
          <w:sz w:val="6"/>
          <w:szCs w:val="6"/>
        </w:rPr>
      </w:pPr>
    </w:p>
    <w:p w14:paraId="1FE78EB4" w14:textId="77777777" w:rsidR="005A5BAF" w:rsidRPr="005A5BAF" w:rsidRDefault="005A5BAF" w:rsidP="005A5BAF">
      <w:pPr>
        <w:spacing w:line="240" w:lineRule="auto"/>
        <w:contextualSpacing/>
        <w:jc w:val="left"/>
      </w:pPr>
      <w:r w:rsidRPr="005A5BAF">
        <w:t>Unsere „Mobilen Dienste“ treffen ggf. folgende sozialrechtliche Auskunfts- und Informations-pflichten:</w:t>
      </w:r>
    </w:p>
    <w:p w14:paraId="1FE78EB5" w14:textId="77777777" w:rsidR="005A5BAF" w:rsidRPr="005A5BAF" w:rsidRDefault="005A5BAF" w:rsidP="005A5BAF">
      <w:pPr>
        <w:spacing w:line="240" w:lineRule="auto"/>
        <w:ind w:left="360"/>
        <w:jc w:val="left"/>
        <w:rPr>
          <w:sz w:val="6"/>
          <w:szCs w:val="6"/>
        </w:rPr>
      </w:pPr>
    </w:p>
    <w:p w14:paraId="1FE78EB7" w14:textId="0D120FCC" w:rsidR="005A5BAF" w:rsidRPr="005A5BAF" w:rsidRDefault="005A5BAF" w:rsidP="000626FC">
      <w:pPr>
        <w:numPr>
          <w:ilvl w:val="0"/>
          <w:numId w:val="3"/>
        </w:numPr>
        <w:spacing w:line="240" w:lineRule="auto"/>
        <w:ind w:left="567" w:hanging="283"/>
        <w:contextualSpacing/>
        <w:jc w:val="left"/>
      </w:pPr>
      <w:r w:rsidRPr="005A5BAF">
        <w:t xml:space="preserve">Gegenüber dem Medizinischen Dienst, wenn dieser den Pflegegrad eines Kunden in einem Pflegebegutachtungsverfahren überprüft. Wir sind dann verpflichtet, die erforderlichen Auskünfte für das Gutachten zu erteilen sowie erforderliche Unterlagen vorzulegen. </w:t>
      </w:r>
    </w:p>
    <w:p w14:paraId="1FE78EB8" w14:textId="77777777" w:rsidR="005A5BAF" w:rsidRPr="005A5BAF" w:rsidRDefault="005A5BAF" w:rsidP="005A5BAF">
      <w:pPr>
        <w:spacing w:line="240" w:lineRule="auto"/>
        <w:ind w:left="720"/>
        <w:contextualSpacing/>
        <w:jc w:val="left"/>
        <w:rPr>
          <w:sz w:val="6"/>
          <w:szCs w:val="6"/>
        </w:rPr>
      </w:pPr>
    </w:p>
    <w:p w14:paraId="1FE78EB9"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18 Abs. 5 SGB XI</w:t>
      </w:r>
    </w:p>
    <w:p w14:paraId="1FE78EBA" w14:textId="77777777" w:rsidR="005A5BAF" w:rsidRPr="005A5BAF" w:rsidRDefault="005A5BAF" w:rsidP="005A5BAF">
      <w:pPr>
        <w:spacing w:line="240" w:lineRule="auto"/>
        <w:ind w:left="720"/>
        <w:contextualSpacing/>
        <w:jc w:val="left"/>
        <w:rPr>
          <w:sz w:val="16"/>
          <w:szCs w:val="16"/>
        </w:rPr>
      </w:pPr>
    </w:p>
    <w:p w14:paraId="1FE78EBB" w14:textId="77777777" w:rsidR="005A5BAF" w:rsidRPr="005A5BAF" w:rsidRDefault="005A5BAF" w:rsidP="00D02603">
      <w:pPr>
        <w:numPr>
          <w:ilvl w:val="0"/>
          <w:numId w:val="3"/>
        </w:numPr>
        <w:spacing w:line="240" w:lineRule="auto"/>
        <w:ind w:left="567" w:hanging="283"/>
        <w:contextualSpacing/>
        <w:jc w:val="left"/>
        <w:rPr>
          <w:sz w:val="16"/>
          <w:szCs w:val="16"/>
        </w:rPr>
      </w:pPr>
      <w:r w:rsidRPr="005A5BAF">
        <w:t>Gegenüber der zuständigen Pflegekasse, wenn sich der Zustand des Kunden wesentlich ändert.</w:t>
      </w:r>
    </w:p>
    <w:p w14:paraId="1FE78EBC" w14:textId="77777777" w:rsidR="005A5BAF" w:rsidRPr="005A5BAF" w:rsidRDefault="005A5BAF" w:rsidP="005A5BAF">
      <w:pPr>
        <w:spacing w:line="240" w:lineRule="auto"/>
        <w:ind w:left="720" w:hanging="11"/>
        <w:contextualSpacing/>
        <w:rPr>
          <w:sz w:val="6"/>
          <w:szCs w:val="6"/>
        </w:rPr>
      </w:pPr>
    </w:p>
    <w:p w14:paraId="1FE78EBD"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120 Abs. 1 Satz 2 SGB XI</w:t>
      </w:r>
    </w:p>
    <w:p w14:paraId="1FE78EBE" w14:textId="77777777" w:rsidR="005A5BAF" w:rsidRPr="005A5BAF" w:rsidRDefault="005A5BAF" w:rsidP="005A5BAF">
      <w:pPr>
        <w:spacing w:line="240" w:lineRule="auto"/>
        <w:ind w:left="720"/>
        <w:contextualSpacing/>
        <w:jc w:val="left"/>
        <w:rPr>
          <w:sz w:val="16"/>
          <w:szCs w:val="16"/>
        </w:rPr>
      </w:pPr>
    </w:p>
    <w:p w14:paraId="1FE78EC0" w14:textId="7C025D5D" w:rsidR="005A5BAF" w:rsidRPr="005A5BAF" w:rsidRDefault="005A5BAF" w:rsidP="00D02603">
      <w:pPr>
        <w:numPr>
          <w:ilvl w:val="0"/>
          <w:numId w:val="3"/>
        </w:numPr>
        <w:spacing w:line="240" w:lineRule="auto"/>
        <w:ind w:left="567" w:hanging="283"/>
        <w:contextualSpacing/>
        <w:jc w:val="left"/>
      </w:pPr>
      <w:r w:rsidRPr="005A5BAF">
        <w:t xml:space="preserve">Gegenüber der zuständigen Pflegekasse, wenn nach Einschätzung der „Mobilen Dienste“ Präventions- oder Rehamaßnahmen erforderlich sind, der Einsatz von Pflegehilfsmitteln notwendig ist, die Anpassung des Wohnraums erforderlich wird oder beim Beratungsgespräch Möglichkeiten zur Verbesserung der häuslichen Pflegesituation festgestellt wurden. </w:t>
      </w:r>
    </w:p>
    <w:p w14:paraId="1FE78EC1" w14:textId="77777777" w:rsidR="005A5BAF" w:rsidRPr="005A5BAF" w:rsidRDefault="005A5BAF" w:rsidP="005A5BAF">
      <w:pPr>
        <w:spacing w:line="240" w:lineRule="auto"/>
        <w:ind w:left="720"/>
        <w:contextualSpacing/>
        <w:rPr>
          <w:sz w:val="6"/>
          <w:szCs w:val="6"/>
        </w:rPr>
      </w:pPr>
    </w:p>
    <w:p w14:paraId="1FE78EC2" w14:textId="77777777" w:rsidR="005A5BAF" w:rsidRPr="005A5BAF" w:rsidRDefault="005A5BAF" w:rsidP="00D02603">
      <w:pPr>
        <w:spacing w:line="240" w:lineRule="auto"/>
        <w:ind w:left="567"/>
        <w:contextualSpacing/>
        <w:jc w:val="left"/>
        <w:rPr>
          <w:sz w:val="16"/>
          <w:szCs w:val="16"/>
        </w:rPr>
      </w:pPr>
      <w:r w:rsidRPr="005A5BAF">
        <w:rPr>
          <w:sz w:val="16"/>
          <w:szCs w:val="16"/>
        </w:rPr>
        <w:t>Rechtsgrundlage: § 13 Abs. 2 Nr. 1 DSG-EKD - setzt Einwilligung voraus</w:t>
      </w:r>
    </w:p>
    <w:p w14:paraId="1FE78EC3" w14:textId="3898D5CA" w:rsidR="00272410" w:rsidRDefault="00272410">
      <w:pPr>
        <w:spacing w:line="240" w:lineRule="auto"/>
        <w:jc w:val="left"/>
        <w:rPr>
          <w:b/>
          <w:u w:val="single"/>
        </w:rPr>
      </w:pPr>
      <w:r>
        <w:rPr>
          <w:b/>
          <w:u w:val="single"/>
        </w:rPr>
        <w:br w:type="page"/>
      </w:r>
    </w:p>
    <w:p w14:paraId="5A4E7355" w14:textId="77777777" w:rsidR="005A5BAF" w:rsidRPr="005A5BAF" w:rsidRDefault="005A5BAF" w:rsidP="005A5BAF">
      <w:pPr>
        <w:autoSpaceDE w:val="0"/>
        <w:autoSpaceDN w:val="0"/>
        <w:adjustRightInd w:val="0"/>
        <w:spacing w:line="240" w:lineRule="auto"/>
        <w:rPr>
          <w:b/>
          <w:u w:val="single"/>
        </w:rPr>
      </w:pPr>
    </w:p>
    <w:p w14:paraId="1FE78EC4" w14:textId="77777777" w:rsidR="005A5BAF" w:rsidRPr="005A5BAF" w:rsidRDefault="005A5BAF" w:rsidP="005E6D8E">
      <w:pPr>
        <w:shd w:val="clear" w:color="auto" w:fill="DEEAF6" w:themeFill="accent1" w:themeFillTint="33"/>
        <w:autoSpaceDE w:val="0"/>
        <w:autoSpaceDN w:val="0"/>
        <w:adjustRightInd w:val="0"/>
        <w:spacing w:line="240" w:lineRule="auto"/>
        <w:jc w:val="left"/>
        <w:rPr>
          <w:b/>
          <w:sz w:val="24"/>
          <w:szCs w:val="24"/>
        </w:rPr>
      </w:pPr>
      <w:r w:rsidRPr="005A5BAF">
        <w:rPr>
          <w:b/>
          <w:sz w:val="24"/>
          <w:szCs w:val="24"/>
        </w:rPr>
        <w:t>Von wem erhalten wir Daten?</w:t>
      </w:r>
    </w:p>
    <w:p w14:paraId="1FE78EC5" w14:textId="77777777" w:rsidR="005A5BAF" w:rsidRPr="005A5BAF" w:rsidRDefault="005A5BAF" w:rsidP="005A5BAF">
      <w:pPr>
        <w:autoSpaceDE w:val="0"/>
        <w:autoSpaceDN w:val="0"/>
        <w:adjustRightInd w:val="0"/>
        <w:spacing w:line="240" w:lineRule="auto"/>
        <w:rPr>
          <w:rFonts w:cs="Arial"/>
          <w:sz w:val="16"/>
          <w:szCs w:val="16"/>
        </w:rPr>
      </w:pPr>
    </w:p>
    <w:p w14:paraId="1FE78EC6" w14:textId="549C2B5D" w:rsidR="005A5BAF" w:rsidRPr="005A5BAF" w:rsidRDefault="005A5BAF" w:rsidP="005A5BAF">
      <w:pPr>
        <w:autoSpaceDE w:val="0"/>
        <w:autoSpaceDN w:val="0"/>
        <w:adjustRightInd w:val="0"/>
        <w:spacing w:line="240" w:lineRule="auto"/>
      </w:pPr>
      <w:r w:rsidRPr="005A5BAF">
        <w:rPr>
          <w:rFonts w:cs="Arial"/>
        </w:rPr>
        <w:t>Die erforderlichen Daten erheben unsere „Mobilen Dienste“ soweit möglich bei Ihnen selbst. Teilweise erhalten wir Daten aber auch direkt von Ihren behandelnden Ärzten und Therapeuten oder von Krankenhäusern, Rehakliniken und Pflegeeinrichtungen, die Sie vor oder während unserer Vertrags</w:t>
      </w:r>
      <w:r w:rsidR="00B513C1">
        <w:rPr>
          <w:rFonts w:cs="Arial"/>
        </w:rPr>
        <w:softHyphen/>
      </w:r>
      <w:r w:rsidRPr="005A5BAF">
        <w:rPr>
          <w:rFonts w:cs="Arial"/>
        </w:rPr>
        <w:t xml:space="preserve">beziehung betreuen. Auch von Angehörigen </w:t>
      </w:r>
      <w:r w:rsidRPr="00BF7453">
        <w:rPr>
          <w:rFonts w:cs="Arial"/>
        </w:rPr>
        <w:t>erhalten</w:t>
      </w:r>
      <w:r w:rsidRPr="005A5BAF">
        <w:rPr>
          <w:rFonts w:cs="Arial"/>
        </w:rPr>
        <w:t xml:space="preserve"> wir manchmal ergänzende Informationen. Diese Daten werden bei uns im Sinne einer einheitlichen Dokumentation mit Ihren übrigen Daten zusammengeführt</w:t>
      </w:r>
      <w:r w:rsidRPr="005A5BAF">
        <w:t>.</w:t>
      </w:r>
    </w:p>
    <w:p w14:paraId="1FE78EC7" w14:textId="77777777" w:rsidR="005A5BAF" w:rsidRPr="005A5BAF" w:rsidRDefault="005A5BAF" w:rsidP="005A5BAF">
      <w:pPr>
        <w:autoSpaceDE w:val="0"/>
        <w:autoSpaceDN w:val="0"/>
        <w:adjustRightInd w:val="0"/>
        <w:spacing w:line="240" w:lineRule="auto"/>
      </w:pPr>
    </w:p>
    <w:p w14:paraId="1FE78EC8" w14:textId="21371ABD" w:rsidR="005A5BAF" w:rsidRPr="005A5BAF" w:rsidRDefault="005A5BAF" w:rsidP="005A5BAF">
      <w:pPr>
        <w:autoSpaceDE w:val="0"/>
        <w:autoSpaceDN w:val="0"/>
        <w:adjustRightInd w:val="0"/>
        <w:spacing w:line="240" w:lineRule="auto"/>
      </w:pPr>
      <w:r w:rsidRPr="005A5BAF">
        <w:rPr>
          <w:rFonts w:cs="Arial"/>
        </w:rPr>
        <w:t xml:space="preserve">Ihre Daten werden von Fachpersonal oder unter deren Verantwortung verarbeitet. </w:t>
      </w:r>
      <w:r w:rsidRPr="005A5BAF">
        <w:t xml:space="preserve">Die mit der Datenverarbeitung befassten </w:t>
      </w:r>
      <w:r w:rsidR="00074C9E" w:rsidRPr="00054942">
        <w:t xml:space="preserve">Mitarbeitenden </w:t>
      </w:r>
      <w:r w:rsidRPr="00054942">
        <w:t>unterliegen</w:t>
      </w:r>
      <w:r w:rsidRPr="005A5BAF">
        <w:t xml:space="preserve"> der Schweigepflicht. </w:t>
      </w:r>
    </w:p>
    <w:p w14:paraId="1FE78EC9" w14:textId="77777777" w:rsidR="005A5BAF" w:rsidRPr="005A5BAF" w:rsidRDefault="005A5BAF" w:rsidP="005A5BAF">
      <w:pPr>
        <w:autoSpaceDE w:val="0"/>
        <w:autoSpaceDN w:val="0"/>
        <w:adjustRightInd w:val="0"/>
        <w:spacing w:line="240" w:lineRule="auto"/>
      </w:pPr>
    </w:p>
    <w:p w14:paraId="1FE78ECA" w14:textId="77777777" w:rsidR="005A5BAF" w:rsidRPr="005A5BAF" w:rsidRDefault="005A5BAF" w:rsidP="005A5BAF">
      <w:pPr>
        <w:autoSpaceDE w:val="0"/>
        <w:autoSpaceDN w:val="0"/>
        <w:adjustRightInd w:val="0"/>
        <w:spacing w:line="240" w:lineRule="auto"/>
      </w:pPr>
    </w:p>
    <w:p w14:paraId="1FE78ECB" w14:textId="77777777" w:rsidR="005A5BAF" w:rsidRPr="005A5BAF" w:rsidRDefault="005A5BAF" w:rsidP="005E6D8E">
      <w:pPr>
        <w:shd w:val="clear" w:color="auto" w:fill="DEEAF6" w:themeFill="accent1" w:themeFillTint="33"/>
        <w:autoSpaceDE w:val="0"/>
        <w:autoSpaceDN w:val="0"/>
        <w:adjustRightInd w:val="0"/>
        <w:spacing w:line="240" w:lineRule="auto"/>
        <w:jc w:val="left"/>
        <w:rPr>
          <w:b/>
          <w:sz w:val="24"/>
          <w:szCs w:val="24"/>
        </w:rPr>
      </w:pPr>
      <w:r w:rsidRPr="005A5BAF">
        <w:rPr>
          <w:b/>
          <w:sz w:val="24"/>
          <w:szCs w:val="24"/>
        </w:rPr>
        <w:t>Was geschieht, wenn die von Ihnen angeforderten personenbezogenen Daten nicht bereitgestellt werden?</w:t>
      </w:r>
    </w:p>
    <w:p w14:paraId="1FE78ECC" w14:textId="77777777" w:rsidR="005A5BAF" w:rsidRPr="005A5BAF" w:rsidRDefault="005A5BAF" w:rsidP="005A5BAF">
      <w:pPr>
        <w:autoSpaceDE w:val="0"/>
        <w:autoSpaceDN w:val="0"/>
        <w:adjustRightInd w:val="0"/>
        <w:spacing w:line="240" w:lineRule="auto"/>
        <w:rPr>
          <w:sz w:val="16"/>
          <w:szCs w:val="16"/>
        </w:rPr>
      </w:pPr>
    </w:p>
    <w:p w14:paraId="1FE78ECD" w14:textId="288C5C9D" w:rsidR="005A5BAF" w:rsidRPr="005A5BAF" w:rsidRDefault="005A5BAF" w:rsidP="005A5BAF">
      <w:pPr>
        <w:autoSpaceDE w:val="0"/>
        <w:autoSpaceDN w:val="0"/>
        <w:adjustRightInd w:val="0"/>
        <w:spacing w:line="240" w:lineRule="auto"/>
      </w:pPr>
      <w:r w:rsidRPr="005A5BAF">
        <w:t>Insbesondere zu Beginn des Vertragsverhältnisses bitten wir Sie um eine Vielzahl von Angaben. Dies ist erforderlich, um Ihnen einerseits eine individuell angepasste Pflege und Betreuung anbieten zu können und anderseits, um die erforderliche Abrechnung Ihren Kostenträgern und ggf. Ihnen gegenüber vornehmen zu können. Stellen Sie uns die angeforderten Stamm-, Pflege- und Betreuungsdaten nicht zur Verfügung, kann es zu erheblichen Einschränkungen in Ihrer Pflege und Betreuung bis hin zu erheblichen gesundheitlichen Gefahren und zur Undurchführbarkeit des Vertrages kommen. Sofern Sie uns die angeforderten Abrechnungsdaten nicht überlassen, können wir mit Ihren Kostenträgern nicht abrechnen, sodass die erbrachten Leistungen ausschließlich von Ihnen selbst zu bezahlen wären.</w:t>
      </w:r>
    </w:p>
    <w:p w14:paraId="1FE78ECE" w14:textId="77777777" w:rsidR="005A5BAF" w:rsidRPr="005A5BAF" w:rsidRDefault="005A5BAF" w:rsidP="005A5BAF">
      <w:pPr>
        <w:autoSpaceDE w:val="0"/>
        <w:autoSpaceDN w:val="0"/>
        <w:adjustRightInd w:val="0"/>
        <w:spacing w:line="240" w:lineRule="auto"/>
      </w:pPr>
    </w:p>
    <w:p w14:paraId="1FE78ECF" w14:textId="77777777" w:rsidR="005A5BAF" w:rsidRPr="005A5BAF" w:rsidRDefault="005A5BAF" w:rsidP="005A5BAF">
      <w:pPr>
        <w:autoSpaceDE w:val="0"/>
        <w:autoSpaceDN w:val="0"/>
        <w:adjustRightInd w:val="0"/>
        <w:spacing w:line="240" w:lineRule="auto"/>
      </w:pPr>
    </w:p>
    <w:p w14:paraId="1FE78ED0" w14:textId="77777777" w:rsidR="005A5BAF" w:rsidRPr="005A5BAF" w:rsidRDefault="005A5BAF" w:rsidP="005E6D8E">
      <w:pPr>
        <w:shd w:val="clear" w:color="auto" w:fill="DEEAF6" w:themeFill="accent1" w:themeFillTint="33"/>
        <w:autoSpaceDE w:val="0"/>
        <w:autoSpaceDN w:val="0"/>
        <w:adjustRightInd w:val="0"/>
        <w:spacing w:line="240" w:lineRule="auto"/>
        <w:jc w:val="left"/>
        <w:rPr>
          <w:b/>
          <w:sz w:val="24"/>
          <w:szCs w:val="24"/>
        </w:rPr>
      </w:pPr>
      <w:r w:rsidRPr="005A5BAF">
        <w:rPr>
          <w:b/>
          <w:sz w:val="24"/>
          <w:szCs w:val="24"/>
        </w:rPr>
        <w:t>Wie lange bewahren wir Ihre personenbezogenen Daten auf?</w:t>
      </w:r>
    </w:p>
    <w:p w14:paraId="1FE78ED1" w14:textId="77777777" w:rsidR="005A5BAF" w:rsidRPr="005A5BAF" w:rsidRDefault="005A5BAF" w:rsidP="005A5BAF">
      <w:pPr>
        <w:autoSpaceDE w:val="0"/>
        <w:autoSpaceDN w:val="0"/>
        <w:adjustRightInd w:val="0"/>
        <w:spacing w:line="240" w:lineRule="auto"/>
        <w:rPr>
          <w:b/>
          <w:sz w:val="16"/>
          <w:szCs w:val="16"/>
          <w:u w:val="single"/>
        </w:rPr>
      </w:pPr>
    </w:p>
    <w:p w14:paraId="1FE78ED2" w14:textId="48C8DCC3" w:rsidR="005A5BAF" w:rsidRDefault="005A5BAF" w:rsidP="005A5BAF">
      <w:pPr>
        <w:autoSpaceDE w:val="0"/>
        <w:autoSpaceDN w:val="0"/>
        <w:adjustRightInd w:val="0"/>
        <w:spacing w:line="240" w:lineRule="auto"/>
      </w:pPr>
      <w:r w:rsidRPr="005A5BAF">
        <w:t>Die Dauer der Aufbewahrung richtet sich nach verschiedensten Rechtsgrundlagen, die unterschied</w:t>
      </w:r>
      <w:r w:rsidR="002B475D">
        <w:softHyphen/>
      </w:r>
      <w:r w:rsidRPr="005A5BAF">
        <w:t>liche Aufbewahrungsfristen vorsehen. So si</w:t>
      </w:r>
      <w:r w:rsidR="00A613B3">
        <w:t>nd u. a. aus Gründen der Beweis</w:t>
      </w:r>
      <w:r w:rsidRPr="005A5BAF">
        <w:t>sicherung in Haftungs</w:t>
      </w:r>
      <w:r w:rsidR="002B475D">
        <w:softHyphen/>
      </w:r>
      <w:r w:rsidRPr="005A5BAF">
        <w:t>fällen, der Abrechnung und Sicherung unserer Ansprüche sowie den Vorgaben der ordnungs</w:t>
      </w:r>
      <w:r w:rsidR="002B475D">
        <w:softHyphen/>
      </w:r>
      <w:r w:rsidRPr="005A5BAF">
        <w:t xml:space="preserve">gemäßen Buchführung unterschiedliche Fristen maßgebend. In der Regel werden Ihre </w:t>
      </w:r>
      <w:r w:rsidRPr="00272410">
        <w:t xml:space="preserve">Daten </w:t>
      </w:r>
      <w:r w:rsidR="00394156">
        <w:t xml:space="preserve">        </w:t>
      </w:r>
      <w:r w:rsidR="00DF6C8D" w:rsidRPr="00272410">
        <w:t>zwölf</w:t>
      </w:r>
      <w:r w:rsidR="00686DA4" w:rsidRPr="00272410">
        <w:t xml:space="preserve"> </w:t>
      </w:r>
      <w:r w:rsidRPr="00272410">
        <w:t>Jahre</w:t>
      </w:r>
      <w:r w:rsidRPr="005A5BAF">
        <w:t xml:space="preserve"> nach Beendigung des Vertragsverhältnisses gelöscht.</w:t>
      </w:r>
    </w:p>
    <w:p w14:paraId="1FE78ED3" w14:textId="77777777" w:rsidR="005A5BAF" w:rsidRDefault="005A5BAF" w:rsidP="005A5BAF">
      <w:pPr>
        <w:autoSpaceDE w:val="0"/>
        <w:autoSpaceDN w:val="0"/>
        <w:adjustRightInd w:val="0"/>
        <w:spacing w:line="240" w:lineRule="auto"/>
      </w:pPr>
    </w:p>
    <w:p w14:paraId="1FE78ED4" w14:textId="11F9ECD1" w:rsidR="005A5BAF" w:rsidRDefault="005A5BAF" w:rsidP="005A5BAF">
      <w:pPr>
        <w:autoSpaceDE w:val="0"/>
        <w:autoSpaceDN w:val="0"/>
        <w:adjustRightInd w:val="0"/>
        <w:spacing w:line="240" w:lineRule="auto"/>
      </w:pPr>
    </w:p>
    <w:p w14:paraId="1FE78ED6" w14:textId="77777777" w:rsidR="005A5BAF" w:rsidRPr="005A5BAF" w:rsidRDefault="005A5BAF" w:rsidP="005E6D8E">
      <w:pPr>
        <w:shd w:val="clear" w:color="auto" w:fill="DEEAF6" w:themeFill="accent1" w:themeFillTint="33"/>
        <w:autoSpaceDE w:val="0"/>
        <w:autoSpaceDN w:val="0"/>
        <w:adjustRightInd w:val="0"/>
        <w:spacing w:line="240" w:lineRule="auto"/>
        <w:jc w:val="left"/>
        <w:rPr>
          <w:rFonts w:cs="Arial"/>
          <w:b/>
          <w:bCs/>
          <w:sz w:val="24"/>
          <w:szCs w:val="24"/>
        </w:rPr>
      </w:pPr>
      <w:r w:rsidRPr="005A5BAF">
        <w:rPr>
          <w:rFonts w:cs="Arial"/>
          <w:b/>
          <w:bCs/>
          <w:sz w:val="24"/>
          <w:szCs w:val="24"/>
        </w:rPr>
        <w:t>Welche Rechte stehen Ihnen zu?</w:t>
      </w:r>
    </w:p>
    <w:p w14:paraId="1FE78ED7" w14:textId="77777777" w:rsidR="005A5BAF" w:rsidRPr="005A5BAF" w:rsidRDefault="005A5BAF" w:rsidP="005A5BAF">
      <w:pPr>
        <w:autoSpaceDE w:val="0"/>
        <w:autoSpaceDN w:val="0"/>
        <w:adjustRightInd w:val="0"/>
        <w:spacing w:line="240" w:lineRule="auto"/>
        <w:rPr>
          <w:rFonts w:cs="Arial"/>
          <w:b/>
          <w:bCs/>
          <w:sz w:val="16"/>
          <w:szCs w:val="16"/>
          <w:u w:val="single"/>
        </w:rPr>
      </w:pPr>
    </w:p>
    <w:p w14:paraId="1FE78ED8" w14:textId="77777777" w:rsidR="005A5BAF" w:rsidRPr="005A5BAF" w:rsidRDefault="005A5BAF" w:rsidP="005A5BAF">
      <w:pPr>
        <w:spacing w:line="240" w:lineRule="auto"/>
      </w:pPr>
      <w:r w:rsidRPr="005A5BAF">
        <w:t>Nach dem Datenschutzgesetz der Evangelischen Kirche (DSG-EKD) stehen Ihnen verschiedene Rechte zu:</w:t>
      </w:r>
    </w:p>
    <w:p w14:paraId="1FE78ED9" w14:textId="77777777" w:rsidR="005A5BAF" w:rsidRPr="005A5BAF" w:rsidRDefault="005A5BAF" w:rsidP="005A5BAF">
      <w:pPr>
        <w:autoSpaceDE w:val="0"/>
        <w:autoSpaceDN w:val="0"/>
        <w:adjustRightInd w:val="0"/>
        <w:spacing w:line="240" w:lineRule="auto"/>
        <w:rPr>
          <w:rFonts w:cs="Arial"/>
        </w:rPr>
      </w:pPr>
    </w:p>
    <w:p w14:paraId="1FE78EDA"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Auskunft, § 19 DSG-EKD</w:t>
      </w:r>
    </w:p>
    <w:p w14:paraId="1FE78EDB" w14:textId="5CCA062C"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Sie haben das Recht auf Auskunft über die Sie betreffenden gespeicherten personen</w:t>
      </w:r>
      <w:r w:rsidR="00394156">
        <w:rPr>
          <w:rFonts w:cs="Arial"/>
        </w:rPr>
        <w:softHyphen/>
      </w:r>
      <w:r w:rsidRPr="005A5BAF">
        <w:rPr>
          <w:rFonts w:cs="Arial"/>
        </w:rPr>
        <w:t>bezogenen Daten.</w:t>
      </w:r>
    </w:p>
    <w:p w14:paraId="1FE78EDC" w14:textId="77777777" w:rsidR="005A5BAF" w:rsidRPr="005E6D8E" w:rsidRDefault="005A5BAF" w:rsidP="005A5BAF">
      <w:pPr>
        <w:autoSpaceDE w:val="0"/>
        <w:autoSpaceDN w:val="0"/>
        <w:adjustRightInd w:val="0"/>
        <w:spacing w:line="240" w:lineRule="auto"/>
        <w:ind w:left="360"/>
        <w:contextualSpacing/>
        <w:jc w:val="left"/>
        <w:rPr>
          <w:rFonts w:cs="Arial"/>
          <w:sz w:val="16"/>
          <w:szCs w:val="16"/>
        </w:rPr>
      </w:pPr>
    </w:p>
    <w:p w14:paraId="1FE78EDD"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Berichtigung, § 20 DSG-EKD</w:t>
      </w:r>
    </w:p>
    <w:p w14:paraId="1FE78EDE" w14:textId="77777777"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Wenn Sie feststellen, dass unrichtige Daten zu Ihrer Person verarbeitet werden, können Sie Berichtigung verlangen. Unvollständige Daten müssen unter Berücksichtigung des Zwecks der Verarbeitung vervollständigt werden.</w:t>
      </w:r>
    </w:p>
    <w:p w14:paraId="1FE78EDF" w14:textId="77777777" w:rsidR="005A5BAF" w:rsidRPr="005E6D8E" w:rsidRDefault="005A5BAF" w:rsidP="005A5BAF">
      <w:pPr>
        <w:autoSpaceDE w:val="0"/>
        <w:autoSpaceDN w:val="0"/>
        <w:adjustRightInd w:val="0"/>
        <w:spacing w:line="240" w:lineRule="auto"/>
        <w:ind w:left="360"/>
        <w:contextualSpacing/>
        <w:jc w:val="left"/>
        <w:rPr>
          <w:rFonts w:cs="Arial"/>
          <w:sz w:val="16"/>
          <w:szCs w:val="16"/>
        </w:rPr>
      </w:pPr>
    </w:p>
    <w:p w14:paraId="1FE78EE0"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Löschung, § 21 DSG-EKD</w:t>
      </w:r>
    </w:p>
    <w:p w14:paraId="1FE78EE1" w14:textId="77777777"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Sie haben das Recht, die Löschung Ihrer Daten zu verlangen, wenn bestimmte Löschgründe vorliegen. Dies ist insbesondere der Fall, wenn der Vorhalt personenbezogener Daten zu dem Zweck, zu dem sie ursprünglich erhoben oder verarbeitet wurden, nicht mehr erforderlich ist.</w:t>
      </w:r>
    </w:p>
    <w:p w14:paraId="1FE78EE2" w14:textId="167E68C7" w:rsidR="005E6D8E" w:rsidRDefault="005E6D8E">
      <w:pPr>
        <w:spacing w:line="240" w:lineRule="auto"/>
        <w:jc w:val="left"/>
        <w:rPr>
          <w:rFonts w:cs="Arial"/>
          <w:sz w:val="6"/>
          <w:szCs w:val="6"/>
        </w:rPr>
      </w:pPr>
      <w:r>
        <w:rPr>
          <w:rFonts w:cs="Arial"/>
          <w:sz w:val="6"/>
          <w:szCs w:val="6"/>
        </w:rPr>
        <w:br w:type="page"/>
      </w:r>
    </w:p>
    <w:p w14:paraId="0A864BF9" w14:textId="77777777" w:rsidR="005A5BAF" w:rsidRPr="005E6D8E" w:rsidRDefault="005A5BAF" w:rsidP="005A5BAF">
      <w:pPr>
        <w:autoSpaceDE w:val="0"/>
        <w:autoSpaceDN w:val="0"/>
        <w:adjustRightInd w:val="0"/>
        <w:spacing w:line="240" w:lineRule="auto"/>
        <w:ind w:left="360"/>
        <w:contextualSpacing/>
        <w:jc w:val="left"/>
        <w:rPr>
          <w:rFonts w:cs="Arial"/>
          <w:sz w:val="6"/>
          <w:szCs w:val="6"/>
        </w:rPr>
      </w:pPr>
    </w:p>
    <w:p w14:paraId="1FE78EE3" w14:textId="77777777" w:rsidR="005A5BAF" w:rsidRPr="005A5BAF" w:rsidRDefault="005A5BAF" w:rsidP="00FE78C3">
      <w:pPr>
        <w:numPr>
          <w:ilvl w:val="0"/>
          <w:numId w:val="3"/>
        </w:numPr>
        <w:spacing w:line="240" w:lineRule="auto"/>
        <w:ind w:left="567" w:hanging="283"/>
        <w:contextualSpacing/>
        <w:jc w:val="left"/>
        <w:rPr>
          <w:rFonts w:cs="Arial"/>
        </w:rPr>
      </w:pPr>
      <w:r w:rsidRPr="005A5BAF">
        <w:rPr>
          <w:rFonts w:cs="Arial"/>
          <w:b/>
        </w:rPr>
        <w:t>Recht auf Einschränkung der Verarbeitung, § 22 DSG-EKD</w:t>
      </w:r>
    </w:p>
    <w:p w14:paraId="1FE78EE4" w14:textId="77777777" w:rsidR="005A5BAF" w:rsidRPr="005A5BAF" w:rsidRDefault="005A5BAF" w:rsidP="00FE78C3">
      <w:pPr>
        <w:autoSpaceDE w:val="0"/>
        <w:autoSpaceDN w:val="0"/>
        <w:adjustRightInd w:val="0"/>
        <w:spacing w:line="240" w:lineRule="auto"/>
        <w:ind w:left="567"/>
        <w:contextualSpacing/>
        <w:jc w:val="left"/>
        <w:rPr>
          <w:rFonts w:cs="Arial"/>
        </w:rPr>
      </w:pPr>
      <w:r w:rsidRPr="005A5BAF">
        <w:rPr>
          <w:rFonts w:cs="Arial"/>
        </w:rPr>
        <w:t>Sie haben das Recht auf Einschränkung der Verarbeitung Ihrer Daten. Dies bedeutet, dass Ihre Daten zwar nicht gelöscht, aber gekennzeichnet werden, um ihre weitere Verarbeitung oder Nutzung einzuschränken.</w:t>
      </w:r>
    </w:p>
    <w:p w14:paraId="1FE78EE5" w14:textId="77777777" w:rsidR="005A5BAF" w:rsidRPr="005E6D8E" w:rsidRDefault="005A5BAF" w:rsidP="005A5BAF">
      <w:pPr>
        <w:autoSpaceDE w:val="0"/>
        <w:autoSpaceDN w:val="0"/>
        <w:adjustRightInd w:val="0"/>
        <w:spacing w:line="240" w:lineRule="auto"/>
        <w:contextualSpacing/>
        <w:jc w:val="left"/>
        <w:rPr>
          <w:rFonts w:cs="Arial"/>
          <w:sz w:val="16"/>
          <w:szCs w:val="16"/>
        </w:rPr>
      </w:pPr>
    </w:p>
    <w:p w14:paraId="1FE78EE6" w14:textId="77777777" w:rsidR="005A5BAF" w:rsidRPr="005A5BAF" w:rsidRDefault="005A5BAF" w:rsidP="00FE78C3">
      <w:pPr>
        <w:numPr>
          <w:ilvl w:val="0"/>
          <w:numId w:val="3"/>
        </w:numPr>
        <w:spacing w:line="240" w:lineRule="auto"/>
        <w:ind w:left="567" w:hanging="283"/>
        <w:contextualSpacing/>
        <w:jc w:val="left"/>
        <w:rPr>
          <w:rFonts w:cs="Arial"/>
          <w:b/>
        </w:rPr>
      </w:pPr>
      <w:r w:rsidRPr="005A5BAF">
        <w:rPr>
          <w:rFonts w:cs="Arial"/>
          <w:b/>
        </w:rPr>
        <w:t>Recht auf Widerspruch gegen unzumutbare Datenverarbeitung, § 25 DSG-EKD</w:t>
      </w:r>
    </w:p>
    <w:p w14:paraId="1FE78EE7" w14:textId="351D5E52" w:rsidR="005A5BAF" w:rsidRPr="005E6D8E" w:rsidRDefault="005A5BAF" w:rsidP="00FE78C3">
      <w:pPr>
        <w:autoSpaceDE w:val="0"/>
        <w:autoSpaceDN w:val="0"/>
        <w:adjustRightInd w:val="0"/>
        <w:spacing w:line="240" w:lineRule="auto"/>
        <w:ind w:left="567"/>
        <w:contextualSpacing/>
        <w:jc w:val="left"/>
        <w:rPr>
          <w:rFonts w:cs="Arial"/>
          <w:sz w:val="16"/>
          <w:szCs w:val="16"/>
        </w:rPr>
      </w:pPr>
      <w:r w:rsidRPr="005A5BAF">
        <w:rPr>
          <w:rFonts w:cs="Arial"/>
        </w:rPr>
        <w:t>Sie haben grundsätzlich ein allgemeines Widerspruchsrecht auch gegen rechtmäßige Daten</w:t>
      </w:r>
      <w:r w:rsidR="003D5DC6">
        <w:rPr>
          <w:rFonts w:cs="Arial"/>
        </w:rPr>
        <w:softHyphen/>
      </w:r>
      <w:r w:rsidRPr="005A5BAF">
        <w:rPr>
          <w:rFonts w:cs="Arial"/>
        </w:rPr>
        <w:t>verarbeitungen, die im öffentlichen Interesse liegen, in Ausübung öffentlicher Gewalt oder aufgrund des berechtigten Interesses einer Stelle erfolgen.</w:t>
      </w:r>
      <w:r w:rsidRPr="005A5BAF">
        <w:rPr>
          <w:rFonts w:cs="Arial"/>
        </w:rPr>
        <w:br/>
      </w:r>
    </w:p>
    <w:p w14:paraId="1FE78EE8" w14:textId="77777777" w:rsidR="005A5BAF" w:rsidRPr="005A5BAF" w:rsidRDefault="005A5BAF" w:rsidP="00FE78C3">
      <w:pPr>
        <w:numPr>
          <w:ilvl w:val="0"/>
          <w:numId w:val="3"/>
        </w:numPr>
        <w:spacing w:line="240" w:lineRule="auto"/>
        <w:ind w:left="567" w:hanging="283"/>
        <w:contextualSpacing/>
        <w:jc w:val="left"/>
        <w:rPr>
          <w:rFonts w:cs="Arial"/>
        </w:rPr>
      </w:pPr>
      <w:r w:rsidRPr="005A5BAF">
        <w:rPr>
          <w:rFonts w:cs="Arial"/>
          <w:b/>
        </w:rPr>
        <w:t>Recht auf Datenübertragbarkeit, § 24 DSG-EKD</w:t>
      </w:r>
      <w:r w:rsidRPr="005A5BAF">
        <w:rPr>
          <w:rFonts w:cs="Arial"/>
        </w:rPr>
        <w:br/>
        <w:t>Sie können verlangen, eine Kopie der Sie betreffenden personenbezogenen Daten in einem üblichen und maschinenlesbaren Dateiformat zu erhalten.</w:t>
      </w:r>
    </w:p>
    <w:p w14:paraId="1FE78EE9" w14:textId="77777777" w:rsidR="005A5BAF" w:rsidRPr="005A5BAF" w:rsidRDefault="005A5BAF" w:rsidP="005A5BAF">
      <w:pPr>
        <w:spacing w:line="240" w:lineRule="auto"/>
        <w:jc w:val="left"/>
        <w:rPr>
          <w:u w:val="single"/>
        </w:rPr>
      </w:pPr>
    </w:p>
    <w:p w14:paraId="1FE78EEA" w14:textId="505327B5" w:rsidR="005A5BAF" w:rsidRPr="005A5BAF" w:rsidRDefault="005A5BAF" w:rsidP="005A5BAF">
      <w:pPr>
        <w:spacing w:line="240" w:lineRule="auto"/>
      </w:pPr>
      <w:r w:rsidRPr="005A5BAF">
        <w:t>Das Datenschutzgesetz der Evangelischen Kirche (</w:t>
      </w:r>
      <w:r w:rsidR="00347EF3">
        <w:t xml:space="preserve">DSG-EKD) ist im Internet unter </w:t>
      </w:r>
      <w:r w:rsidRPr="005A5BAF">
        <w:rPr>
          <w:color w:val="0000FF"/>
          <w:u w:val="single"/>
        </w:rPr>
        <w:t>www.kirchenrecht-ekd.de</w:t>
      </w:r>
      <w:r w:rsidRPr="005A5BAF">
        <w:t xml:space="preserve"> einsehbar. </w:t>
      </w:r>
    </w:p>
    <w:p w14:paraId="1FE78EEB" w14:textId="77777777" w:rsidR="005A5BAF" w:rsidRPr="005A5BAF" w:rsidRDefault="005A5BAF" w:rsidP="005A5BAF">
      <w:pPr>
        <w:autoSpaceDE w:val="0"/>
        <w:autoSpaceDN w:val="0"/>
        <w:adjustRightInd w:val="0"/>
        <w:spacing w:line="240" w:lineRule="auto"/>
        <w:contextualSpacing/>
        <w:jc w:val="left"/>
        <w:rPr>
          <w:rFonts w:cs="Arial"/>
        </w:rPr>
      </w:pPr>
    </w:p>
    <w:p w14:paraId="1FE78EEC" w14:textId="77777777" w:rsidR="005A5BAF" w:rsidRPr="005A5BAF" w:rsidRDefault="005A5BAF" w:rsidP="005A5BAF">
      <w:pPr>
        <w:autoSpaceDE w:val="0"/>
        <w:autoSpaceDN w:val="0"/>
        <w:adjustRightInd w:val="0"/>
        <w:spacing w:line="240" w:lineRule="auto"/>
        <w:contextualSpacing/>
        <w:jc w:val="left"/>
        <w:rPr>
          <w:rFonts w:cs="Arial"/>
        </w:rPr>
      </w:pPr>
    </w:p>
    <w:p w14:paraId="1FE78EEE" w14:textId="401341D7" w:rsidR="005A5BAF" w:rsidRPr="005E6D8E" w:rsidRDefault="005A5BAF" w:rsidP="005E6D8E">
      <w:pPr>
        <w:shd w:val="clear" w:color="auto" w:fill="DEEAF6" w:themeFill="accent1" w:themeFillTint="33"/>
        <w:spacing w:line="240" w:lineRule="auto"/>
        <w:jc w:val="left"/>
        <w:rPr>
          <w:b/>
          <w:sz w:val="23"/>
          <w:szCs w:val="23"/>
        </w:rPr>
      </w:pPr>
      <w:r w:rsidRPr="005E6D8E">
        <w:rPr>
          <w:b/>
          <w:sz w:val="23"/>
          <w:szCs w:val="23"/>
        </w:rPr>
        <w:t>Wer ist für die Datenverarbeitung verantwortlich und an wen können Sie sich wenden?</w:t>
      </w:r>
    </w:p>
    <w:p w14:paraId="1FE78EEF" w14:textId="77777777" w:rsidR="005A5BAF" w:rsidRPr="005A5BAF" w:rsidRDefault="005A5BAF" w:rsidP="005A5BAF">
      <w:pPr>
        <w:spacing w:line="240" w:lineRule="auto"/>
        <w:jc w:val="left"/>
      </w:pPr>
    </w:p>
    <w:p w14:paraId="1FE78EF0" w14:textId="754ACEAF" w:rsidR="005A5BAF" w:rsidRPr="005A5BAF" w:rsidRDefault="005A5BAF" w:rsidP="005A5BAF">
      <w:pPr>
        <w:spacing w:line="240" w:lineRule="auto"/>
        <w:jc w:val="left"/>
        <w:rPr>
          <w:b/>
        </w:rPr>
      </w:pPr>
      <w:r w:rsidRPr="005A5BAF">
        <w:rPr>
          <w:b/>
        </w:rPr>
        <w:t>Verantwortliche Stelle:</w:t>
      </w:r>
    </w:p>
    <w:p w14:paraId="1FE78EF1" w14:textId="77777777" w:rsidR="005A5BAF" w:rsidRPr="005A5BAF" w:rsidRDefault="005A5BAF" w:rsidP="005A5BAF">
      <w:pPr>
        <w:spacing w:line="240" w:lineRule="auto"/>
        <w:jc w:val="left"/>
        <w:rPr>
          <w:sz w:val="6"/>
          <w:szCs w:val="6"/>
        </w:rPr>
      </w:pPr>
    </w:p>
    <w:p w14:paraId="38E28F5D" w14:textId="2264F315" w:rsidR="00A660B0" w:rsidRPr="008E2EB8" w:rsidRDefault="002413DB" w:rsidP="005A5BAF">
      <w:pPr>
        <w:spacing w:line="240" w:lineRule="auto"/>
        <w:jc w:val="left"/>
        <w:rPr>
          <w:rFonts w:cs="Arial"/>
        </w:rPr>
      </w:pPr>
      <w:r>
        <w:rPr>
          <w:rFonts w:cs="Arial"/>
        </w:rPr>
        <w:t xml:space="preserve">Die </w:t>
      </w:r>
      <w:r w:rsidR="005A5BAF" w:rsidRPr="005A5BAF">
        <w:rPr>
          <w:rFonts w:cs="Arial"/>
        </w:rPr>
        <w:t xml:space="preserve">Evangelische Heimstiftung Württemberg </w:t>
      </w:r>
      <w:r w:rsidR="005A5BAF" w:rsidRPr="00A057F2">
        <w:rPr>
          <w:rFonts w:cs="Arial"/>
        </w:rPr>
        <w:t>GmbH</w:t>
      </w:r>
      <w:r w:rsidR="008F7FEB" w:rsidRPr="00A057F2">
        <w:rPr>
          <w:rFonts w:cs="Arial"/>
        </w:rPr>
        <w:t>,</w:t>
      </w:r>
      <w:r w:rsidR="00961B6F" w:rsidRPr="00A057F2">
        <w:rPr>
          <w:rFonts w:cs="Arial"/>
        </w:rPr>
        <w:t xml:space="preserve"> die</w:t>
      </w:r>
      <w:r w:rsidR="008F7FEB" w:rsidRPr="00A057F2">
        <w:rPr>
          <w:rFonts w:cs="Arial"/>
        </w:rPr>
        <w:t xml:space="preserve"> Evangelische </w:t>
      </w:r>
      <w:r w:rsidR="00961B6F" w:rsidRPr="00A057F2">
        <w:rPr>
          <w:rFonts w:cs="Arial"/>
        </w:rPr>
        <w:t xml:space="preserve">Heimstiftung </w:t>
      </w:r>
      <w:r w:rsidR="008F7FEB" w:rsidRPr="00A057F2">
        <w:rPr>
          <w:rFonts w:cs="Arial"/>
        </w:rPr>
        <w:t>Baden GmbH</w:t>
      </w:r>
      <w:r w:rsidR="00464D5C" w:rsidRPr="00A057F2">
        <w:rPr>
          <w:rFonts w:cs="Arial"/>
        </w:rPr>
        <w:t xml:space="preserve"> und </w:t>
      </w:r>
      <w:r w:rsidR="00961B6F" w:rsidRPr="00A057F2">
        <w:rPr>
          <w:rFonts w:cs="Arial"/>
        </w:rPr>
        <w:t xml:space="preserve">die </w:t>
      </w:r>
      <w:r w:rsidR="00464D5C" w:rsidRPr="00A057F2">
        <w:rPr>
          <w:rFonts w:cs="Arial"/>
        </w:rPr>
        <w:t>Evangelische Pflegedienste Mannheim gGmbH</w:t>
      </w:r>
      <w:r w:rsidR="00CC434F" w:rsidRPr="00A057F2">
        <w:rPr>
          <w:rFonts w:cs="Arial"/>
        </w:rPr>
        <w:t xml:space="preserve"> werden</w:t>
      </w:r>
      <w:r w:rsidR="00545D86" w:rsidRPr="00A057F2">
        <w:rPr>
          <w:rFonts w:cs="Arial"/>
        </w:rPr>
        <w:t xml:space="preserve"> </w:t>
      </w:r>
      <w:r w:rsidR="00CC434F" w:rsidRPr="00A057F2">
        <w:rPr>
          <w:rFonts w:cs="Arial"/>
        </w:rPr>
        <w:t xml:space="preserve">jeweils </w:t>
      </w:r>
      <w:r w:rsidR="00A660B0" w:rsidRPr="00A057F2">
        <w:rPr>
          <w:rFonts w:cs="Arial"/>
        </w:rPr>
        <w:t>vertreten durch die</w:t>
      </w:r>
      <w:r w:rsidR="00A660B0" w:rsidRPr="008E2EB8">
        <w:rPr>
          <w:rFonts w:cs="Arial"/>
        </w:rPr>
        <w:t xml:space="preserve"> Geschäftsführung</w:t>
      </w:r>
      <w:r w:rsidR="00A33A25" w:rsidRPr="008E2EB8">
        <w:rPr>
          <w:rFonts w:cs="Arial"/>
        </w:rPr>
        <w:t xml:space="preserve"> Elke Eckardt, Peter Hettig und </w:t>
      </w:r>
      <w:r w:rsidR="00464D5C" w:rsidRPr="008E2EB8">
        <w:rPr>
          <w:rFonts w:cs="Arial"/>
        </w:rPr>
        <w:t>Martin Schäfer.</w:t>
      </w:r>
    </w:p>
    <w:p w14:paraId="796CE195" w14:textId="3AA79C0B" w:rsidR="00384871" w:rsidRPr="008E2EB8" w:rsidRDefault="002413DB" w:rsidP="005A5BAF">
      <w:pPr>
        <w:spacing w:line="240" w:lineRule="auto"/>
        <w:jc w:val="left"/>
        <w:rPr>
          <w:rFonts w:cs="Arial"/>
        </w:rPr>
      </w:pPr>
      <w:r w:rsidRPr="008E2EB8">
        <w:rPr>
          <w:rFonts w:cs="Arial"/>
        </w:rPr>
        <w:t xml:space="preserve">Die </w:t>
      </w:r>
      <w:r w:rsidR="00FB65ED" w:rsidRPr="008E2EB8">
        <w:rPr>
          <w:rFonts w:cs="Arial"/>
        </w:rPr>
        <w:t>Evangelische Heimstiftung GmbH</w:t>
      </w:r>
      <w:r w:rsidRPr="008E2EB8">
        <w:rPr>
          <w:rFonts w:cs="Arial"/>
        </w:rPr>
        <w:t xml:space="preserve"> wird</w:t>
      </w:r>
      <w:r w:rsidR="00583D34" w:rsidRPr="008E2EB8">
        <w:rPr>
          <w:rFonts w:cs="Arial"/>
        </w:rPr>
        <w:t xml:space="preserve"> vertreten durch die Geschäftsführung </w:t>
      </w:r>
    </w:p>
    <w:p w14:paraId="690587D8" w14:textId="05FFBCA6" w:rsidR="00FB65ED" w:rsidRDefault="00384871" w:rsidP="005A5BAF">
      <w:pPr>
        <w:spacing w:line="240" w:lineRule="auto"/>
        <w:jc w:val="left"/>
      </w:pPr>
      <w:r w:rsidRPr="008E2EB8">
        <w:t>Elke Eckardt, Florian Schaaf und Mirjam Weisserth</w:t>
      </w:r>
      <w:r w:rsidR="002413DB" w:rsidRPr="008E2EB8">
        <w:t>.</w:t>
      </w:r>
    </w:p>
    <w:p w14:paraId="1FE78EF2" w14:textId="18F63D84" w:rsidR="005A5BAF" w:rsidRPr="0043603F" w:rsidRDefault="00AC6A5C" w:rsidP="005A5BAF">
      <w:pPr>
        <w:spacing w:line="240" w:lineRule="auto"/>
        <w:jc w:val="left"/>
        <w:rPr>
          <w:sz w:val="20"/>
          <w:szCs w:val="20"/>
        </w:rPr>
      </w:pPr>
      <w:r w:rsidRPr="008E2EB8">
        <w:rPr>
          <w:rFonts w:cs="Arial"/>
          <w:sz w:val="20"/>
          <w:szCs w:val="20"/>
        </w:rPr>
        <w:t>(</w:t>
      </w:r>
      <w:r w:rsidR="002413DB" w:rsidRPr="008E2EB8">
        <w:rPr>
          <w:rFonts w:cs="Arial"/>
          <w:sz w:val="20"/>
          <w:szCs w:val="20"/>
        </w:rPr>
        <w:t>D</w:t>
      </w:r>
      <w:r w:rsidRPr="008E2EB8">
        <w:rPr>
          <w:rFonts w:cs="Arial"/>
          <w:sz w:val="20"/>
          <w:szCs w:val="20"/>
        </w:rPr>
        <w:t xml:space="preserve">ie für Sie zuständige verantwortliche Stelle entnehmen Sie bitte Ihrem </w:t>
      </w:r>
      <w:r w:rsidR="00223327" w:rsidRPr="008E2EB8">
        <w:rPr>
          <w:rFonts w:cs="Arial"/>
          <w:sz w:val="20"/>
          <w:szCs w:val="20"/>
        </w:rPr>
        <w:t>Pflege- und Betreuungsv</w:t>
      </w:r>
      <w:r w:rsidR="00223327" w:rsidRPr="00272410">
        <w:rPr>
          <w:rFonts w:cs="Arial"/>
          <w:sz w:val="20"/>
          <w:szCs w:val="20"/>
        </w:rPr>
        <w:t>ertrag)</w:t>
      </w:r>
      <w:r w:rsidR="002413DB">
        <w:rPr>
          <w:rFonts w:cs="Arial"/>
          <w:sz w:val="20"/>
          <w:szCs w:val="20"/>
        </w:rPr>
        <w:t>.</w:t>
      </w:r>
    </w:p>
    <w:p w14:paraId="2F378562" w14:textId="77777777" w:rsidR="002413DB" w:rsidRPr="002413DB" w:rsidRDefault="002413DB" w:rsidP="005A5BAF">
      <w:pPr>
        <w:spacing w:line="240" w:lineRule="auto"/>
        <w:jc w:val="left"/>
        <w:rPr>
          <w:sz w:val="6"/>
          <w:szCs w:val="6"/>
        </w:rPr>
      </w:pPr>
    </w:p>
    <w:p w14:paraId="1FE78EF4" w14:textId="39A2A242" w:rsidR="005A5BAF" w:rsidRPr="005A5BAF" w:rsidRDefault="005A5BAF" w:rsidP="005A5BAF">
      <w:pPr>
        <w:spacing w:line="240" w:lineRule="auto"/>
        <w:jc w:val="left"/>
      </w:pPr>
      <w:proofErr w:type="spellStart"/>
      <w:r w:rsidRPr="005A5BAF">
        <w:t>Hackstr</w:t>
      </w:r>
      <w:proofErr w:type="spellEnd"/>
      <w:r w:rsidRPr="005A5BAF">
        <w:t>. 12, 70190 Stuttgart,</w:t>
      </w:r>
    </w:p>
    <w:p w14:paraId="1FE78EF5" w14:textId="77777777" w:rsidR="005A5BAF" w:rsidRPr="005A5BAF" w:rsidRDefault="005A5BAF" w:rsidP="005A5BAF">
      <w:pPr>
        <w:spacing w:line="240" w:lineRule="auto"/>
        <w:jc w:val="left"/>
      </w:pPr>
      <w:r w:rsidRPr="005A5BAF">
        <w:t xml:space="preserve">Tel: 0711 63676-0, E-Mail: </w:t>
      </w:r>
      <w:r w:rsidRPr="005A5BAF">
        <w:rPr>
          <w:u w:val="single"/>
        </w:rPr>
        <w:t>info@ev-heimstiftung.de</w:t>
      </w:r>
    </w:p>
    <w:p w14:paraId="1FE78EF6" w14:textId="77777777" w:rsidR="005A5BAF" w:rsidRPr="005A5BAF" w:rsidRDefault="005A5BAF" w:rsidP="005A5BAF">
      <w:pPr>
        <w:spacing w:line="240" w:lineRule="auto"/>
        <w:jc w:val="left"/>
      </w:pPr>
    </w:p>
    <w:p w14:paraId="1FE78EF7" w14:textId="2AEBBB74" w:rsidR="005A5BAF" w:rsidRPr="005A5BAF" w:rsidRDefault="005A5BAF" w:rsidP="005A5BAF">
      <w:pPr>
        <w:spacing w:line="240" w:lineRule="auto"/>
        <w:jc w:val="left"/>
        <w:rPr>
          <w:b/>
        </w:rPr>
      </w:pPr>
      <w:r w:rsidRPr="005A5BAF">
        <w:rPr>
          <w:b/>
        </w:rPr>
        <w:t>Kontaktdaten des Datenschutzbeauftragten:</w:t>
      </w:r>
    </w:p>
    <w:p w14:paraId="1FE78EF8" w14:textId="5159219D" w:rsidR="005A5BAF" w:rsidRPr="005A5BAF" w:rsidRDefault="005A5BAF" w:rsidP="005A5BAF">
      <w:pPr>
        <w:spacing w:line="240" w:lineRule="auto"/>
        <w:jc w:val="left"/>
        <w:rPr>
          <w:b/>
          <w:sz w:val="6"/>
          <w:szCs w:val="6"/>
        </w:rPr>
      </w:pPr>
    </w:p>
    <w:p w14:paraId="1FE78EF9" w14:textId="380D9659" w:rsidR="005A5BAF" w:rsidRPr="005A5BAF" w:rsidRDefault="005A5BAF" w:rsidP="005A5BAF">
      <w:pPr>
        <w:spacing w:line="240" w:lineRule="auto"/>
        <w:rPr>
          <w:rFonts w:cs="Arial"/>
          <w:color w:val="000000"/>
        </w:rPr>
      </w:pPr>
      <w:r w:rsidRPr="005A5BAF">
        <w:rPr>
          <w:rFonts w:cs="Arial"/>
          <w:color w:val="000000"/>
        </w:rPr>
        <w:t xml:space="preserve">Rechtsanwalt Stefan </w:t>
      </w:r>
      <w:proofErr w:type="spellStart"/>
      <w:r w:rsidRPr="005A5BAF">
        <w:rPr>
          <w:rFonts w:cs="Arial"/>
          <w:color w:val="000000"/>
        </w:rPr>
        <w:t>Strüwe</w:t>
      </w:r>
      <w:proofErr w:type="spellEnd"/>
      <w:r w:rsidRPr="005A5BAF">
        <w:rPr>
          <w:rFonts w:cs="Arial"/>
          <w:color w:val="000000"/>
        </w:rPr>
        <w:t xml:space="preserve"> </w:t>
      </w:r>
    </w:p>
    <w:p w14:paraId="1FE78EFA" w14:textId="7EE11C02" w:rsidR="005A5BAF" w:rsidRPr="005A5BAF" w:rsidRDefault="005A5BAF" w:rsidP="005A5BAF">
      <w:pPr>
        <w:spacing w:line="240" w:lineRule="auto"/>
        <w:rPr>
          <w:rFonts w:cs="Arial"/>
          <w:color w:val="000000"/>
        </w:rPr>
      </w:pPr>
      <w:r w:rsidRPr="005A5BAF">
        <w:rPr>
          <w:rFonts w:cs="Arial"/>
          <w:color w:val="000000"/>
        </w:rPr>
        <w:t>CURACON GmbH Wirtschaftsprüfungsgesellschaft</w:t>
      </w:r>
    </w:p>
    <w:p w14:paraId="1FE78EFB" w14:textId="43FA00EE" w:rsidR="005A5BAF" w:rsidRPr="005A5BAF" w:rsidRDefault="005A5BAF" w:rsidP="005A5BAF">
      <w:pPr>
        <w:spacing w:line="240" w:lineRule="auto"/>
        <w:rPr>
          <w:rFonts w:cs="Arial"/>
          <w:color w:val="000000"/>
        </w:rPr>
      </w:pPr>
      <w:r w:rsidRPr="005A5BAF">
        <w:rPr>
          <w:rFonts w:cs="Arial"/>
          <w:color w:val="000000"/>
        </w:rPr>
        <w:t>Am Mittelhafen 14, 48155 Münster</w:t>
      </w:r>
    </w:p>
    <w:p w14:paraId="1FE78EFC" w14:textId="30831554" w:rsidR="005A5BAF" w:rsidRPr="005A5BAF" w:rsidRDefault="0028117E" w:rsidP="005A5BAF">
      <w:pPr>
        <w:spacing w:line="240" w:lineRule="auto"/>
        <w:rPr>
          <w:rFonts w:cs="Arial"/>
          <w:color w:val="000000"/>
        </w:rPr>
      </w:pPr>
      <w:r w:rsidRPr="00854503">
        <w:rPr>
          <w:rFonts w:ascii="Agfa Rotis Semisans Light" w:hAnsi="Agfa Rotis Semisans Light"/>
          <w:noProof/>
          <w:sz w:val="20"/>
          <w:szCs w:val="20"/>
          <w:lang w:eastAsia="de-DE"/>
        </w:rPr>
        <mc:AlternateContent>
          <mc:Choice Requires="wps">
            <w:drawing>
              <wp:anchor distT="0" distB="0" distL="114300" distR="114300" simplePos="0" relativeHeight="251658240" behindDoc="0" locked="0" layoutInCell="1" allowOverlap="1" wp14:anchorId="1FE78F0C" wp14:editId="58D25282">
                <wp:simplePos x="0" y="0"/>
                <wp:positionH relativeFrom="rightMargin">
                  <wp:posOffset>60325</wp:posOffset>
                </wp:positionH>
                <wp:positionV relativeFrom="paragraph">
                  <wp:posOffset>193675</wp:posOffset>
                </wp:positionV>
                <wp:extent cx="499815" cy="3371850"/>
                <wp:effectExtent l="0" t="0" r="0" b="0"/>
                <wp:wrapNone/>
                <wp:docPr id="1"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9815" cy="3371850"/>
                        </a:xfrm>
                        <a:prstGeom prst="rect">
                          <a:avLst/>
                        </a:prstGeom>
                        <a:solidFill>
                          <a:srgbClr val="FFFFFF"/>
                        </a:solidFill>
                        <a:ln w="9525">
                          <a:noFill/>
                          <a:miter lim="800000"/>
                          <a:headEnd/>
                          <a:tailEnd/>
                        </a:ln>
                      </wps:spPr>
                      <wps:txbx>
                        <w:txbxContent>
                          <w:p w14:paraId="1FE78F1A" w14:textId="3E1719AB" w:rsidR="002E1343" w:rsidRPr="00FB65ED" w:rsidRDefault="00C27124" w:rsidP="00FB65ED">
                            <w:pPr>
                              <w:jc w:val="left"/>
                              <w:divId w:val="1292978699"/>
                              <w:rPr>
                                <w:sz w:val="12"/>
                                <w:szCs w:val="12"/>
                              </w:rPr>
                            </w:pPr>
                            <w:r>
                              <w:rPr>
                                <w:rFonts w:cs="Arial"/>
                                <w:sz w:val="10"/>
                                <w:szCs w:val="10"/>
                              </w:rPr>
                              <w:t>Prozess:</w:t>
                            </w:r>
                            <w:r>
                              <w:rPr>
                                <w:rFonts w:ascii="Agfa Rotis Semisans Light" w:hAnsi="Agfa Rotis Semisans Light"/>
                                <w:sz w:val="12"/>
                                <w:szCs w:val="12"/>
                              </w:rPr>
                              <w:t xml:space="preserve"> </w:t>
                            </w:r>
                            <w:sdt>
                              <w:sdtPr>
                                <w:rPr>
                                  <w:rStyle w:val="Formatvorlage1"/>
                                  <w:szCs w:val="10"/>
                                </w:rPr>
                                <w:alias w:val="Prozess"/>
                                <w:tag w:val="Prozess"/>
                                <w:id w:val="1878508385"/>
                                <w:placeholder>
                                  <w:docPart w:val="14116AA1165A43A086C8E8CE25FC81ED"/>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Prozess[1]" w:storeItemID="{57070EE4-6904-41B6-B104-6D6D46B15F66}"/>
                                <w:dropDownList w:lastValue="C14.2.1 MD Aufnahme von Kunden">
                                  <w:listItem w:value="[Prozess]"/>
                                </w:dropDownList>
                              </w:sdtPr>
                              <w:sdtEndPr>
                                <w:rPr>
                                  <w:rStyle w:val="Formatvorlage1"/>
                                </w:rPr>
                              </w:sdtEndPr>
                              <w:sdtContent>
                                <w:r w:rsidRPr="00614286">
                                  <w:rPr>
                                    <w:rStyle w:val="Formatvorlage1"/>
                                    <w:szCs w:val="10"/>
                                  </w:rPr>
                                  <w:t>C14.2.1 MD Aufnahme von Kunden</w:t>
                                </w:r>
                              </w:sdtContent>
                            </w:sdt>
                            <w:r>
                              <w:rPr>
                                <w:rStyle w:val="Formatvorlage1"/>
                              </w:rPr>
                              <w:t xml:space="preserve"> </w:t>
                            </w:r>
                            <w:r>
                              <w:rPr>
                                <w:rFonts w:cs="Arial"/>
                                <w:sz w:val="10"/>
                                <w:szCs w:val="10"/>
                              </w:rPr>
                              <w:t xml:space="preserve">Geltungsbereich: </w:t>
                            </w:r>
                            <w:sdt>
                              <w:sdtPr>
                                <w:rPr>
                                  <w:rFonts w:cs="Arial"/>
                                  <w:sz w:val="10"/>
                                  <w:szCs w:val="10"/>
                                </w:rPr>
                                <w:id w:val="-418026558"/>
                                <w:placeholder>
                                  <w:docPart w:val="0A03C086354743C081C15FBC868E744C"/>
                                </w:placeholder>
                              </w:sdtPr>
                              <w:sdtEndPr/>
                              <w:sdtContent>
                                <w:sdt>
                                  <w:sdtPr>
                                    <w:rPr>
                                      <w:rStyle w:val="Arial5Zchn"/>
                                    </w:rPr>
                                    <w:id w:val="925614049"/>
                                    <w:placeholder>
                                      <w:docPart w:val="0A03C086354743C081C15FBC868E744C"/>
                                    </w:placeholder>
                                  </w:sdtPr>
                                  <w:sdtEndPr>
                                    <w:rPr>
                                      <w:rStyle w:val="Arial5Zchn"/>
                                    </w:rPr>
                                  </w:sdtEndPr>
                                  <w:sdtContent>
                                    <w:sdt>
                                      <w:sdtPr>
                                        <w:rPr>
                                          <w:rStyle w:val="Arial5Zchn"/>
                                          <w:rFonts w:ascii="Agfa Rotis Semisans Light" w:hAnsi="Agfa Rotis Semisans Light"/>
                                          <w:sz w:val="12"/>
                                          <w:szCs w:val="12"/>
                                        </w:rPr>
                                        <w:alias w:val="Geltungsbereich"/>
                                        <w:tag w:val="ie5caefc8f6240d4b33b4cac4a3d1b46"/>
                                        <w:id w:val="1781300105"/>
                                        <w:lock w:val="contentLocked"/>
                                        <w:placeholder>
                                          <w:docPart w:val="F5C4492BAEEF49B787E1D43E583E5C05"/>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ie5caefc8f6240d4b33b4cac4a3d1b46[1]/ns2:Terms[1]" w:storeItemID="{57070EE4-6904-41B6-B104-6D6D46B15F66}"/>
                                        <w:text w:multiLine="1"/>
                                      </w:sdtPr>
                                      <w:sdtEndPr>
                                        <w:rPr>
                                          <w:rStyle w:val="Arial5Zchn"/>
                                        </w:rPr>
                                      </w:sdtEndPr>
                                      <w:sdtContent>
                                        <w:r>
                                          <w:rPr>
                                            <w:rStyle w:val="Arial5Zchn"/>
                                            <w:rFonts w:ascii="Agfa Rotis Semisans Light" w:hAnsi="Agfa Rotis Semisans Light"/>
                                            <w:sz w:val="12"/>
                                            <w:szCs w:val="12"/>
                                          </w:rPr>
                                          <w:t>EHS</w:t>
                                        </w:r>
                                      </w:sdtContent>
                                    </w:sdt>
                                  </w:sdtContent>
                                </w:sdt>
                              </w:sdtContent>
                            </w:sdt>
                            <w:r>
                              <w:rPr>
                                <w:rFonts w:ascii="Agfa Rotis Semisans Light" w:hAnsi="Agfa Rotis Semisans Light"/>
                                <w:sz w:val="12"/>
                                <w:szCs w:val="12"/>
                              </w:rPr>
                              <w:t xml:space="preserve"> </w:t>
                            </w:r>
                            <w:r>
                              <w:rPr>
                                <w:rFonts w:cs="Arial"/>
                                <w:sz w:val="10"/>
                                <w:szCs w:val="10"/>
                              </w:rPr>
                              <w:t xml:space="preserve">Titel: </w:t>
                            </w:r>
                            <w:sdt>
                              <w:sdtPr>
                                <w:rPr>
                                  <w:rFonts w:cs="Arial"/>
                                  <w:sz w:val="10"/>
                                  <w:szCs w:val="10"/>
                                </w:rPr>
                                <w:alias w:val="Titel"/>
                                <w:id w:val="-1669163627"/>
                                <w:placeholder>
                                  <w:docPart w:val="695BACCC69144812829988544C36AB18"/>
                                </w:placeholder>
                                <w:dataBinding w:prefixMappings="xmlns:ns0='http://purl.org/dc/elements/1.1/' xmlns:ns1='http://schemas.openxmlformats.org/package/2006/metadata/core-properties' " w:xpath="/ns1:coreProperties[1]/ns0:title[1]" w:storeItemID="{6C3C8BC8-F283-45AE-878A-BAB7291924A1}"/>
                                <w:text/>
                              </w:sdtPr>
                              <w:sdtEndPr/>
                              <w:sdtContent>
                                <w:r w:rsidR="006C436C">
                                  <w:rPr>
                                    <w:rFonts w:cs="Arial"/>
                                    <w:sz w:val="10"/>
                                    <w:szCs w:val="10"/>
                                  </w:rPr>
                                  <w:t>MD Information zur Datenverarbeitung</w:t>
                                </w:r>
                              </w:sdtContent>
                            </w:sdt>
                            <w:r>
                              <w:rPr>
                                <w:rFonts w:cs="Arial"/>
                                <w:sz w:val="10"/>
                                <w:szCs w:val="10"/>
                              </w:rPr>
                              <w:t xml:space="preserve"> </w:t>
                            </w:r>
                            <w:r>
                              <w:rPr>
                                <w:rFonts w:ascii="Agfa Rotis Semisans Light" w:hAnsi="Agfa Rotis Semisans Light"/>
                                <w:sz w:val="12"/>
                                <w:szCs w:val="12"/>
                              </w:rPr>
                              <w:br/>
                            </w:r>
                            <w:sdt>
                              <w:sdtPr>
                                <w:rPr>
                                  <w:rFonts w:ascii="Agfa Rotis Semisans Light" w:hAnsi="Agfa Rotis Semisans Light"/>
                                  <w:sz w:val="12"/>
                                  <w:szCs w:val="12"/>
                                </w:rPr>
                                <w:alias w:val="Hauptversion"/>
                                <w:tag w:val="Hauptversion"/>
                                <w:id w:val="1383367845"/>
                                <w:placeholder>
                                  <w:docPart w:val="488CF19606044DE6B30CDAA3CE2EA71B"/>
                                </w:placeholder>
                                <w:dataBinding w:prefixMappings="xmlns:ns0='http://schemas.microsoft.com/office/2006/metadata/properties' xmlns:ns1='http://www.w3.org/2001/XMLSchema-instance' xmlns:ns2='http://schemas.microsoft.com/office/infopath/2007/PartnerControls' xmlns:ns3='88e1029a-4811-4423-9064-d68149a9aac6' xmlns:ns4='b30095ed-3ee5-4500-81ee-8db49bfa3050' xmlns:ns5='e3132648-bb33-4112-bf15-20dd6ee37fc5' xmlns:ns6='da870444-5d4d-4b3e-ad25-7c8c0f9481bf' " w:xpath="/ns0:properties[1]/documentManagement[1]/ns5:Hauptversion[1]" w:storeItemID="{57070EE4-6904-41B6-B104-6D6D46B15F66}"/>
                                <w:text/>
                              </w:sdtPr>
                              <w:sdtEndPr/>
                              <w:sdtContent>
                                <w:r w:rsidR="006C4A6E">
                                  <w:rPr>
                                    <w:rFonts w:ascii="Agfa Rotis Semisans Light" w:hAnsi="Agfa Rotis Semisans Light"/>
                                    <w:sz w:val="12"/>
                                    <w:szCs w:val="12"/>
                                  </w:rPr>
                                  <w:t>Version: 5.0</w:t>
                                </w:r>
                              </w:sdtContent>
                            </w:sdt>
                            <w:r>
                              <w:rPr>
                                <w:rFonts w:ascii="Agfa Rotis Semisans Light" w:hAnsi="Agfa Rotis Semisans Light"/>
                                <w:sz w:val="12"/>
                                <w:szCs w:val="12"/>
                              </w:rPr>
                              <w:t xml:space="preserve"> </w:t>
                            </w:r>
                            <w:r w:rsidR="007C5BA8">
                              <w:rPr>
                                <w:rFonts w:ascii="Agfa Rotis Semisans Light" w:hAnsi="Agfa Rotis Semisans Light"/>
                                <w:sz w:val="12"/>
                                <w:szCs w:val="12"/>
                              </w:rPr>
                              <w:t xml:space="preserve"> </w:t>
                            </w:r>
                            <w:r>
                              <w:rPr>
                                <w:rFonts w:cs="Arial"/>
                                <w:sz w:val="10"/>
                                <w:szCs w:val="10"/>
                              </w:rPr>
                              <w:t xml:space="preserve">Stand: </w:t>
                            </w:r>
                            <w:sdt>
                              <w:sdtPr>
                                <w:rPr>
                                  <w:rStyle w:val="Formatvorlage2"/>
                                  <w:szCs w:val="10"/>
                                </w:rPr>
                                <w:alias w:val="Freigabedatum"/>
                                <w:tag w:val="Freigabedatum"/>
                                <w:id w:val="-1925337108"/>
                                <w:placeholder>
                                  <w:docPart w:val="221028F5DDB64749B9B458D75FB6CBF4"/>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Freigabedatum[1]" w:storeItemID="{57070EE4-6904-41B6-B104-6D6D46B15F66}"/>
                                <w:date w:fullDate="2026-08-14T06:24:00Z">
                                  <w:dateFormat w:val="dd.MM.yyyy"/>
                                  <w:lid w:val="de-DE"/>
                                  <w:storeMappedDataAs w:val="dateTime"/>
                                  <w:calendar w:val="gregorian"/>
                                </w:date>
                              </w:sdtPr>
                              <w:sdtEndPr>
                                <w:rPr>
                                  <w:rStyle w:val="Formatvorlage2"/>
                                </w:rPr>
                              </w:sdtEndPr>
                              <w:sdtContent>
                                <w:r w:rsidR="006C4A6E">
                                  <w:rPr>
                                    <w:rStyle w:val="Formatvorlage2"/>
                                    <w:szCs w:val="10"/>
                                  </w:rPr>
                                  <w:t>14.08.2026</w:t>
                                </w:r>
                              </w:sdtContent>
                            </w:sdt>
                            <w:r>
                              <w:rPr>
                                <w:rFonts w:ascii="Agfa Rotis Semisans Light" w:hAnsi="Agfa Rotis Semisans Light"/>
                                <w:sz w:val="12"/>
                                <w:szCs w:val="12"/>
                              </w:rPr>
                              <w:t xml:space="preserve"> </w:t>
                            </w:r>
                            <w:sdt>
                              <w:sdtPr>
                                <w:rPr>
                                  <w:rStyle w:val="Arial5Zchn"/>
                                </w:rPr>
                                <w:alias w:val="Document ID Value"/>
                                <w:tag w:val="_dlc_DocId"/>
                                <w:id w:val="-1494021674"/>
                                <w:lock w:val="contentLocked"/>
                                <w:placeholder>
                                  <w:docPart w:val="57C723418C7C427E9E9E9AA80010E279"/>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_dlc_DocId[1]" w:storeItemID="{57070EE4-6904-41B6-B104-6D6D46B15F66}"/>
                                <w:text/>
                              </w:sdtPr>
                              <w:sdtEndPr>
                                <w:rPr>
                                  <w:rStyle w:val="Arial5Zchn"/>
                                </w:rPr>
                              </w:sdtEndPr>
                              <w:sdtContent>
                                <w:r w:rsidR="006C436C">
                                  <w:rPr>
                                    <w:rStyle w:val="Arial5Zchn"/>
                                  </w:rPr>
                                  <w:t>QMEHS-2046821543-135462</w:t>
                                </w:r>
                              </w:sdtContent>
                            </w:sdt>
                          </w:p>
                        </w:txbxContent>
                      </wps:txbx>
                      <wps:bodyPr rot="0" vert="vert"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FE78F0C" id="_x0000_t202" coordsize="21600,21600" o:spt="202" path="m,l,21600r21600,l21600,xe">
                <v:stroke joinstyle="miter"/>
                <v:path gradientshapeok="t" o:connecttype="rect"/>
              </v:shapetype>
              <v:shape id="Text Box 4" o:spid="_x0000_s1026" type="#_x0000_t202" style="position:absolute;left:0;text-align:left;margin-left:4.75pt;margin-top:15.25pt;width:39.35pt;height:265.5pt;z-index:251658240;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lCbJAIAACcEAAAOAAAAZHJzL2Uyb0RvYy54bWysU9uO2yAQfa/Uf0C8N7azSTex4qy22aaq&#10;tL1Iu/0AjLGNCgwFEjt/3wFns1H7VpUHxDDD4cyZmc3dqBU5CuclmIoWs5wSYTg00nQV/fG8f7ei&#10;xAdmGqbAiIqehKd327dvNoMtxRx6UI1wBEGMLwdb0T4EW2aZ573QzM/ACoPOFpxmAU3XZY1jA6Jr&#10;lc3z/H02gGusAy68x9uHyUm3Cb9tBQ/f2taLQFRFkVtIu0t7Hfdsu2Fl55jtJT/TYP/AQjNp8NML&#10;1AMLjByc/AtKS+7AQxtmHHQGbSu5SDlgNkX+RzZPPbMi5YLieHuRyf8/WP71+N0R2WDtKDFMY4me&#10;xRjIBxjJIqozWF9i0JPFsDDidYyMmXr7CPynJwZ2PTOduHcOhl6wBtkV8WV29XTC8RGkHr5Ag9+w&#10;Q4AENLZOR0AUgyA6Vul0qUykwvFysV6viiUlHF03N7fFaplKl7Hy5bV1PnwSoEk8VNRh5RM6Oz76&#10;ENmw8iUksQclm71UKhmuq3fKkSPDLtmnlRLAJK/DlCFDRdfL+TIhG4jvUwNpGbCLldQVXeVxTX0V&#10;1fhomhQSmFTTGZkoc5YnKjJpE8Z6xMCoWQ3NCYVyMHUrThce4k7JgJ1aUf/rwJygRH02KPa6WCxi&#10;aydjsbydo+GuPfW1hxneAw4Agk3HXZjG4WCd7Hr8aSqvgXssUCuTdq+szryxG5Ok58mJ7X5tp6jX&#10;+d7+BgAA//8DAFBLAwQUAAYACAAAACEAiPH/Vt0AAAAHAQAADwAAAGRycy9kb3ducmV2LnhtbEyO&#10;QU+DQBSE7yb+h80z8WLsAg0NIo+m0fSoUarxuoUtEHffEnah+O99nuxpMpnJzFdsF2vErEffO0KI&#10;VxEITbVremoRPg77+wyED4oaZRxphB/tYVteXxUqb9yZ3vVchVbwCPlcIXQhDLmUvu60VX7lBk2c&#10;ndxoVWA7trIZ1ZnHrZFJFG2kVT3xQ6cG/dTp+ruaLMLX57S/S+K33fO8jqvX9GBeTmQQb2+W3SOI&#10;oJfwX4Y/fEaHkpmObqLGC4PwkHIRYR2xcpxlCYgjQrqJU5BlIS/5y18AAAD//wMAUEsBAi0AFAAG&#10;AAgAAAAhALaDOJL+AAAA4QEAABMAAAAAAAAAAAAAAAAAAAAAAFtDb250ZW50X1R5cGVzXS54bWxQ&#10;SwECLQAUAAYACAAAACEAOP0h/9YAAACUAQAACwAAAAAAAAAAAAAAAAAvAQAAX3JlbHMvLnJlbHNQ&#10;SwECLQAUAAYACAAAACEA16pQmyQCAAAnBAAADgAAAAAAAAAAAAAAAAAuAgAAZHJzL2Uyb0RvYy54&#10;bWxQSwECLQAUAAYACAAAACEAiPH/Vt0AAAAHAQAADwAAAAAAAAAAAAAAAAB+BAAAZHJzL2Rvd25y&#10;ZXYueG1sUEsFBgAAAAAEAAQA8wAAAIgFAAAAAA==&#10;" stroked="f">
                <v:textbox style="layout-flow:vertical">
                  <w:txbxContent>
                    <w:p w14:paraId="1FE78F1A" w14:textId="3E1719AB" w:rsidR="002E1343" w:rsidRPr="00FB65ED" w:rsidRDefault="00C27124" w:rsidP="00FB65ED">
                      <w:pPr>
                        <w:jc w:val="left"/>
                        <w:divId w:val="1292978699"/>
                        <w:rPr>
                          <w:sz w:val="12"/>
                          <w:szCs w:val="12"/>
                        </w:rPr>
                      </w:pPr>
                      <w:r>
                        <w:rPr>
                          <w:rFonts w:cs="Arial"/>
                          <w:sz w:val="10"/>
                          <w:szCs w:val="10"/>
                        </w:rPr>
                        <w:t>Prozess:</w:t>
                      </w:r>
                      <w:r>
                        <w:rPr>
                          <w:rFonts w:ascii="Agfa Rotis Semisans Light" w:hAnsi="Agfa Rotis Semisans Light"/>
                          <w:sz w:val="12"/>
                          <w:szCs w:val="12"/>
                        </w:rPr>
                        <w:t xml:space="preserve"> </w:t>
                      </w:r>
                      <w:sdt>
                        <w:sdtPr>
                          <w:rPr>
                            <w:rStyle w:val="Formatvorlage1"/>
                            <w:szCs w:val="10"/>
                          </w:rPr>
                          <w:alias w:val="Prozess"/>
                          <w:tag w:val="Prozess"/>
                          <w:id w:val="1878508385"/>
                          <w:placeholder>
                            <w:docPart w:val="14116AA1165A43A086C8E8CE25FC81ED"/>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Prozess[1]" w:storeItemID="{57070EE4-6904-41B6-B104-6D6D46B15F66}"/>
                          <w:dropDownList w:lastValue="C14.2.1 MD Aufnahme von Kunden">
                            <w:listItem w:value="[Prozess]"/>
                          </w:dropDownList>
                        </w:sdtPr>
                        <w:sdtEndPr>
                          <w:rPr>
                            <w:rStyle w:val="Formatvorlage1"/>
                          </w:rPr>
                        </w:sdtEndPr>
                        <w:sdtContent>
                          <w:r w:rsidRPr="00614286">
                            <w:rPr>
                              <w:rStyle w:val="Formatvorlage1"/>
                              <w:szCs w:val="10"/>
                            </w:rPr>
                            <w:t>C14.2.1 MD Aufnahme von Kunden</w:t>
                          </w:r>
                        </w:sdtContent>
                      </w:sdt>
                      <w:r>
                        <w:rPr>
                          <w:rStyle w:val="Formatvorlage1"/>
                        </w:rPr>
                        <w:t xml:space="preserve"> </w:t>
                      </w:r>
                      <w:r>
                        <w:rPr>
                          <w:rFonts w:cs="Arial"/>
                          <w:sz w:val="10"/>
                          <w:szCs w:val="10"/>
                        </w:rPr>
                        <w:t xml:space="preserve">Geltungsbereich: </w:t>
                      </w:r>
                      <w:sdt>
                        <w:sdtPr>
                          <w:rPr>
                            <w:rFonts w:cs="Arial"/>
                            <w:sz w:val="10"/>
                            <w:szCs w:val="10"/>
                          </w:rPr>
                          <w:id w:val="-418026558"/>
                          <w:placeholder>
                            <w:docPart w:val="0A03C086354743C081C15FBC868E744C"/>
                          </w:placeholder>
                        </w:sdtPr>
                        <w:sdtEndPr/>
                        <w:sdtContent>
                          <w:sdt>
                            <w:sdtPr>
                              <w:rPr>
                                <w:rStyle w:val="Arial5Zchn"/>
                              </w:rPr>
                              <w:id w:val="925614049"/>
                              <w:placeholder>
                                <w:docPart w:val="0A03C086354743C081C15FBC868E744C"/>
                              </w:placeholder>
                            </w:sdtPr>
                            <w:sdtEndPr>
                              <w:rPr>
                                <w:rStyle w:val="Arial5Zchn"/>
                              </w:rPr>
                            </w:sdtEndPr>
                            <w:sdtContent>
                              <w:sdt>
                                <w:sdtPr>
                                  <w:rPr>
                                    <w:rStyle w:val="Arial5Zchn"/>
                                    <w:rFonts w:ascii="Agfa Rotis Semisans Light" w:hAnsi="Agfa Rotis Semisans Light"/>
                                    <w:sz w:val="12"/>
                                    <w:szCs w:val="12"/>
                                  </w:rPr>
                                  <w:alias w:val="Geltungsbereich"/>
                                  <w:tag w:val="ie5caefc8f6240d4b33b4cac4a3d1b46"/>
                                  <w:id w:val="1781300105"/>
                                  <w:lock w:val="contentLocked"/>
                                  <w:placeholder>
                                    <w:docPart w:val="F5C4492BAEEF49B787E1D43E583E5C05"/>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ie5caefc8f6240d4b33b4cac4a3d1b46[1]/ns2:Terms[1]" w:storeItemID="{57070EE4-6904-41B6-B104-6D6D46B15F66}"/>
                                  <w:text w:multiLine="1"/>
                                </w:sdtPr>
                                <w:sdtEndPr>
                                  <w:rPr>
                                    <w:rStyle w:val="Arial5Zchn"/>
                                  </w:rPr>
                                </w:sdtEndPr>
                                <w:sdtContent>
                                  <w:r>
                                    <w:rPr>
                                      <w:rStyle w:val="Arial5Zchn"/>
                                      <w:rFonts w:ascii="Agfa Rotis Semisans Light" w:hAnsi="Agfa Rotis Semisans Light"/>
                                      <w:sz w:val="12"/>
                                      <w:szCs w:val="12"/>
                                    </w:rPr>
                                    <w:t>EHS</w:t>
                                  </w:r>
                                </w:sdtContent>
                              </w:sdt>
                            </w:sdtContent>
                          </w:sdt>
                        </w:sdtContent>
                      </w:sdt>
                      <w:r>
                        <w:rPr>
                          <w:rFonts w:ascii="Agfa Rotis Semisans Light" w:hAnsi="Agfa Rotis Semisans Light"/>
                          <w:sz w:val="12"/>
                          <w:szCs w:val="12"/>
                        </w:rPr>
                        <w:t xml:space="preserve"> </w:t>
                      </w:r>
                      <w:r>
                        <w:rPr>
                          <w:rFonts w:cs="Arial"/>
                          <w:sz w:val="10"/>
                          <w:szCs w:val="10"/>
                        </w:rPr>
                        <w:t xml:space="preserve">Titel: </w:t>
                      </w:r>
                      <w:sdt>
                        <w:sdtPr>
                          <w:rPr>
                            <w:rFonts w:cs="Arial"/>
                            <w:sz w:val="10"/>
                            <w:szCs w:val="10"/>
                          </w:rPr>
                          <w:alias w:val="Titel"/>
                          <w:id w:val="-1669163627"/>
                          <w:placeholder>
                            <w:docPart w:val="695BACCC69144812829988544C36AB18"/>
                          </w:placeholder>
                          <w:dataBinding w:prefixMappings="xmlns:ns0='http://purl.org/dc/elements/1.1/' xmlns:ns1='http://schemas.openxmlformats.org/package/2006/metadata/core-properties' " w:xpath="/ns1:coreProperties[1]/ns0:title[1]" w:storeItemID="{6C3C8BC8-F283-45AE-878A-BAB7291924A1}"/>
                          <w:text/>
                        </w:sdtPr>
                        <w:sdtEndPr/>
                        <w:sdtContent>
                          <w:r w:rsidR="006C436C">
                            <w:rPr>
                              <w:rFonts w:cs="Arial"/>
                              <w:sz w:val="10"/>
                              <w:szCs w:val="10"/>
                            </w:rPr>
                            <w:t>MD Information zur Datenverarbeitung</w:t>
                          </w:r>
                        </w:sdtContent>
                      </w:sdt>
                      <w:r>
                        <w:rPr>
                          <w:rFonts w:cs="Arial"/>
                          <w:sz w:val="10"/>
                          <w:szCs w:val="10"/>
                        </w:rPr>
                        <w:t xml:space="preserve"> </w:t>
                      </w:r>
                      <w:r>
                        <w:rPr>
                          <w:rFonts w:ascii="Agfa Rotis Semisans Light" w:hAnsi="Agfa Rotis Semisans Light"/>
                          <w:sz w:val="12"/>
                          <w:szCs w:val="12"/>
                        </w:rPr>
                        <w:br/>
                      </w:r>
                      <w:sdt>
                        <w:sdtPr>
                          <w:rPr>
                            <w:rFonts w:ascii="Agfa Rotis Semisans Light" w:hAnsi="Agfa Rotis Semisans Light"/>
                            <w:sz w:val="12"/>
                            <w:szCs w:val="12"/>
                          </w:rPr>
                          <w:alias w:val="Hauptversion"/>
                          <w:tag w:val="Hauptversion"/>
                          <w:id w:val="1383367845"/>
                          <w:placeholder>
                            <w:docPart w:val="488CF19606044DE6B30CDAA3CE2EA71B"/>
                          </w:placeholder>
                          <w:dataBinding w:prefixMappings="xmlns:ns0='http://schemas.microsoft.com/office/2006/metadata/properties' xmlns:ns1='http://www.w3.org/2001/XMLSchema-instance' xmlns:ns2='http://schemas.microsoft.com/office/infopath/2007/PartnerControls' xmlns:ns3='88e1029a-4811-4423-9064-d68149a9aac6' xmlns:ns4='b30095ed-3ee5-4500-81ee-8db49bfa3050' xmlns:ns5='e3132648-bb33-4112-bf15-20dd6ee37fc5' xmlns:ns6='da870444-5d4d-4b3e-ad25-7c8c0f9481bf' " w:xpath="/ns0:properties[1]/documentManagement[1]/ns5:Hauptversion[1]" w:storeItemID="{57070EE4-6904-41B6-B104-6D6D46B15F66}"/>
                          <w:text/>
                        </w:sdtPr>
                        <w:sdtEndPr/>
                        <w:sdtContent>
                          <w:r w:rsidR="006C4A6E">
                            <w:rPr>
                              <w:rFonts w:ascii="Agfa Rotis Semisans Light" w:hAnsi="Agfa Rotis Semisans Light"/>
                              <w:sz w:val="12"/>
                              <w:szCs w:val="12"/>
                            </w:rPr>
                            <w:t>Version: 5.0</w:t>
                          </w:r>
                        </w:sdtContent>
                      </w:sdt>
                      <w:r>
                        <w:rPr>
                          <w:rFonts w:ascii="Agfa Rotis Semisans Light" w:hAnsi="Agfa Rotis Semisans Light"/>
                          <w:sz w:val="12"/>
                          <w:szCs w:val="12"/>
                        </w:rPr>
                        <w:t xml:space="preserve"> </w:t>
                      </w:r>
                      <w:r w:rsidR="007C5BA8">
                        <w:rPr>
                          <w:rFonts w:ascii="Agfa Rotis Semisans Light" w:hAnsi="Agfa Rotis Semisans Light"/>
                          <w:sz w:val="12"/>
                          <w:szCs w:val="12"/>
                        </w:rPr>
                        <w:t xml:space="preserve"> </w:t>
                      </w:r>
                      <w:r>
                        <w:rPr>
                          <w:rFonts w:cs="Arial"/>
                          <w:sz w:val="10"/>
                          <w:szCs w:val="10"/>
                        </w:rPr>
                        <w:t xml:space="preserve">Stand: </w:t>
                      </w:r>
                      <w:sdt>
                        <w:sdtPr>
                          <w:rPr>
                            <w:rStyle w:val="Formatvorlage2"/>
                            <w:szCs w:val="10"/>
                          </w:rPr>
                          <w:alias w:val="Freigabedatum"/>
                          <w:tag w:val="Freigabedatum"/>
                          <w:id w:val="-1925337108"/>
                          <w:placeholder>
                            <w:docPart w:val="221028F5DDB64749B9B458D75FB6CBF4"/>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Freigabedatum[1]" w:storeItemID="{57070EE4-6904-41B6-B104-6D6D46B15F66}"/>
                          <w:date w:fullDate="2026-08-14T06:24:00Z">
                            <w:dateFormat w:val="dd.MM.yyyy"/>
                            <w:lid w:val="de-DE"/>
                            <w:storeMappedDataAs w:val="dateTime"/>
                            <w:calendar w:val="gregorian"/>
                          </w:date>
                        </w:sdtPr>
                        <w:sdtEndPr>
                          <w:rPr>
                            <w:rStyle w:val="Formatvorlage2"/>
                          </w:rPr>
                        </w:sdtEndPr>
                        <w:sdtContent>
                          <w:r w:rsidR="006C4A6E">
                            <w:rPr>
                              <w:rStyle w:val="Formatvorlage2"/>
                              <w:szCs w:val="10"/>
                            </w:rPr>
                            <w:t>14.08.2026</w:t>
                          </w:r>
                        </w:sdtContent>
                      </w:sdt>
                      <w:r>
                        <w:rPr>
                          <w:rFonts w:ascii="Agfa Rotis Semisans Light" w:hAnsi="Agfa Rotis Semisans Light"/>
                          <w:sz w:val="12"/>
                          <w:szCs w:val="12"/>
                        </w:rPr>
                        <w:t xml:space="preserve"> </w:t>
                      </w:r>
                      <w:sdt>
                        <w:sdtPr>
                          <w:rPr>
                            <w:rStyle w:val="Arial5Zchn"/>
                          </w:rPr>
                          <w:alias w:val="Document ID Value"/>
                          <w:tag w:val="_dlc_DocId"/>
                          <w:id w:val="-1494021674"/>
                          <w:lock w:val="contentLocked"/>
                          <w:placeholder>
                            <w:docPart w:val="57C723418C7C427E9E9E9AA80010E279"/>
                          </w:placeholder>
                          <w:dataBinding w:prefixMappings="xmlns:ns0='http://schemas.microsoft.com/office/2006/metadata/properties' xmlns:ns1='http://www.w3.org/2001/XMLSchema-instance' xmlns:ns2='http://schemas.microsoft.com/office/infopath/2007/PartnerControls' xmlns:ns3='b30095ed-3ee5-4500-81ee-8db49bfa3050' xmlns:ns4='88e1029a-4811-4423-9064-d68149a9aac6' xmlns:ns5='ad92c2e7-d14f-451c-a731-4bc603151b32' " w:xpath="/ns0:properties[1]/documentManagement[1]/ns4:_dlc_DocId[1]" w:storeItemID="{57070EE4-6904-41B6-B104-6D6D46B15F66}"/>
                          <w:text/>
                        </w:sdtPr>
                        <w:sdtEndPr>
                          <w:rPr>
                            <w:rStyle w:val="Arial5Zchn"/>
                          </w:rPr>
                        </w:sdtEndPr>
                        <w:sdtContent>
                          <w:r w:rsidR="006C436C">
                            <w:rPr>
                              <w:rStyle w:val="Arial5Zchn"/>
                            </w:rPr>
                            <w:t>QMEHS-2046821543-135462</w:t>
                          </w:r>
                        </w:sdtContent>
                      </w:sdt>
                    </w:p>
                  </w:txbxContent>
                </v:textbox>
                <w10:wrap anchorx="margin"/>
              </v:shape>
            </w:pict>
          </mc:Fallback>
        </mc:AlternateContent>
      </w:r>
      <w:r w:rsidR="005A5BAF" w:rsidRPr="005A5BAF">
        <w:rPr>
          <w:rFonts w:cs="Arial"/>
          <w:color w:val="000000"/>
        </w:rPr>
        <w:t xml:space="preserve">Tel.: 0251 92208-209, E-Mail: </w:t>
      </w:r>
      <w:hyperlink r:id="rId13" w:history="1">
        <w:r w:rsidR="005A5BAF" w:rsidRPr="005A5BAF">
          <w:rPr>
            <w:rFonts w:cs="Arial"/>
            <w:color w:val="000000"/>
            <w:u w:val="single"/>
          </w:rPr>
          <w:t>datenschutz@curacon.de</w:t>
        </w:r>
      </w:hyperlink>
    </w:p>
    <w:p w14:paraId="1FE78EFD" w14:textId="2D9D5052" w:rsidR="005A5BAF" w:rsidRPr="005A5BAF" w:rsidRDefault="005A5BAF" w:rsidP="005A5BAF">
      <w:pPr>
        <w:spacing w:line="240" w:lineRule="auto"/>
        <w:jc w:val="left"/>
        <w:rPr>
          <w:b/>
          <w:u w:val="single"/>
        </w:rPr>
      </w:pPr>
    </w:p>
    <w:p w14:paraId="67FEEAB6" w14:textId="0899B8F2" w:rsidR="00FE78C3" w:rsidRPr="005A5BAF" w:rsidRDefault="00FE78C3" w:rsidP="005A5BAF">
      <w:pPr>
        <w:spacing w:line="240" w:lineRule="auto"/>
        <w:jc w:val="left"/>
        <w:rPr>
          <w:b/>
          <w:u w:val="single"/>
        </w:rPr>
      </w:pPr>
    </w:p>
    <w:p w14:paraId="1FE78EFF" w14:textId="6D7AFE57" w:rsidR="005A5BAF" w:rsidRPr="005E6D8E" w:rsidRDefault="005A5BAF" w:rsidP="005E6D8E">
      <w:pPr>
        <w:shd w:val="clear" w:color="auto" w:fill="DEEAF6" w:themeFill="accent1" w:themeFillTint="33"/>
        <w:spacing w:line="240" w:lineRule="auto"/>
        <w:jc w:val="left"/>
        <w:rPr>
          <w:b/>
          <w:sz w:val="23"/>
          <w:szCs w:val="23"/>
        </w:rPr>
      </w:pPr>
      <w:r w:rsidRPr="005E6D8E">
        <w:rPr>
          <w:b/>
          <w:sz w:val="23"/>
          <w:szCs w:val="23"/>
        </w:rPr>
        <w:t>Besteht zusätzlich ein Beschwerderecht bei einer Aufsichtsbehörde</w:t>
      </w:r>
      <w:r w:rsidRPr="005E6D8E">
        <w:rPr>
          <w:rFonts w:cs="Arial"/>
          <w:b/>
          <w:bCs/>
          <w:sz w:val="23"/>
          <w:szCs w:val="23"/>
        </w:rPr>
        <w:t>?</w:t>
      </w:r>
    </w:p>
    <w:p w14:paraId="1FE78F00" w14:textId="77777777" w:rsidR="005A5BAF" w:rsidRPr="005E6D8E" w:rsidRDefault="005A5BAF" w:rsidP="005A5BAF">
      <w:pPr>
        <w:autoSpaceDE w:val="0"/>
        <w:autoSpaceDN w:val="0"/>
        <w:adjustRightInd w:val="0"/>
        <w:spacing w:line="240" w:lineRule="auto"/>
        <w:rPr>
          <w:rFonts w:cs="Arial"/>
          <w:sz w:val="16"/>
          <w:szCs w:val="16"/>
          <w:u w:val="single"/>
        </w:rPr>
      </w:pPr>
    </w:p>
    <w:p w14:paraId="1FE78F01" w14:textId="0A6B23FD" w:rsidR="005A5BAF" w:rsidRPr="005A5BAF" w:rsidRDefault="005A5BAF" w:rsidP="005A5BAF">
      <w:pPr>
        <w:autoSpaceDE w:val="0"/>
        <w:autoSpaceDN w:val="0"/>
        <w:adjustRightInd w:val="0"/>
        <w:spacing w:line="240" w:lineRule="auto"/>
        <w:rPr>
          <w:rFonts w:cs="Arial"/>
        </w:rPr>
      </w:pPr>
      <w:r w:rsidRPr="005A5BAF">
        <w:rPr>
          <w:rFonts w:cs="Arial"/>
        </w:rPr>
        <w:t xml:space="preserve">Selbstverständlich haben Sie auch das Recht auf </w:t>
      </w:r>
      <w:r w:rsidR="00A47982">
        <w:rPr>
          <w:rFonts w:cs="Arial"/>
        </w:rPr>
        <w:t xml:space="preserve">Beschwerde bei der </w:t>
      </w:r>
      <w:proofErr w:type="gramStart"/>
      <w:r w:rsidR="00A47982">
        <w:rPr>
          <w:rFonts w:cs="Arial"/>
        </w:rPr>
        <w:t>Datenschutz</w:t>
      </w:r>
      <w:r w:rsidR="00537CA7">
        <w:rPr>
          <w:rFonts w:cs="Arial"/>
        </w:rPr>
        <w:t>a</w:t>
      </w:r>
      <w:r w:rsidRPr="005A5BAF">
        <w:rPr>
          <w:rFonts w:cs="Arial"/>
        </w:rPr>
        <w:t>ufsichtsbehörde</w:t>
      </w:r>
      <w:proofErr w:type="gramEnd"/>
      <w:r w:rsidRPr="005A5BAF">
        <w:rPr>
          <w:rFonts w:cs="Arial"/>
        </w:rPr>
        <w:t xml:space="preserve"> wenn Sie der Ansicht sind, dass die Verarbeitung Ihrer Daten datenschutzrechtlich nicht zulässig ist. Dies Recht ergibt sich aus § 46 DSG-EKD.</w:t>
      </w:r>
    </w:p>
    <w:p w14:paraId="1FE78F02" w14:textId="3D3C97B4" w:rsidR="005A5BAF" w:rsidRPr="005A5BAF" w:rsidRDefault="005A5BAF" w:rsidP="005A5BAF">
      <w:pPr>
        <w:spacing w:line="240" w:lineRule="auto"/>
        <w:jc w:val="left"/>
      </w:pPr>
    </w:p>
    <w:p w14:paraId="1FE78F03" w14:textId="77777777" w:rsidR="005A5BAF" w:rsidRPr="005A5BAF" w:rsidRDefault="005A5BAF" w:rsidP="005A5BAF">
      <w:pPr>
        <w:spacing w:line="240" w:lineRule="auto"/>
        <w:jc w:val="left"/>
        <w:rPr>
          <w:b/>
        </w:rPr>
      </w:pPr>
      <w:r w:rsidRPr="005A5BAF">
        <w:rPr>
          <w:b/>
        </w:rPr>
        <w:t>Zuständig hierfür ist die nachfolgende Aufsichtsbehörde:</w:t>
      </w:r>
    </w:p>
    <w:p w14:paraId="1FE78F04" w14:textId="77777777" w:rsidR="005A5BAF" w:rsidRPr="005A5BAF" w:rsidRDefault="005A5BAF" w:rsidP="005A5BAF">
      <w:pPr>
        <w:spacing w:line="240" w:lineRule="auto"/>
        <w:jc w:val="left"/>
        <w:rPr>
          <w:sz w:val="6"/>
          <w:szCs w:val="6"/>
        </w:rPr>
      </w:pPr>
    </w:p>
    <w:p w14:paraId="1FE78F05" w14:textId="3AF0839B" w:rsidR="005A5BAF" w:rsidRPr="005A5BAF" w:rsidRDefault="005A5BAF" w:rsidP="005A5BAF">
      <w:pPr>
        <w:spacing w:line="240" w:lineRule="auto"/>
        <w:jc w:val="left"/>
      </w:pPr>
      <w:r w:rsidRPr="005A5BAF">
        <w:t>Beauftragter für den Datenschutz in der EKD</w:t>
      </w:r>
    </w:p>
    <w:p w14:paraId="1FE78F06" w14:textId="77777777" w:rsidR="005A5BAF" w:rsidRPr="005A5BAF" w:rsidRDefault="005A5BAF" w:rsidP="005A5BAF">
      <w:pPr>
        <w:spacing w:line="240" w:lineRule="auto"/>
        <w:jc w:val="left"/>
      </w:pPr>
      <w:r w:rsidRPr="005A5BAF">
        <w:t>Außenstelle Süd</w:t>
      </w:r>
    </w:p>
    <w:p w14:paraId="1FE78F07" w14:textId="77777777" w:rsidR="005A5BAF" w:rsidRPr="005A5BAF" w:rsidRDefault="005A5BAF" w:rsidP="005A5BAF">
      <w:pPr>
        <w:spacing w:line="240" w:lineRule="auto"/>
        <w:jc w:val="left"/>
      </w:pPr>
      <w:r w:rsidRPr="005A5BAF">
        <w:t>Hirschstraße 4, 89073 Ulm</w:t>
      </w:r>
    </w:p>
    <w:p w14:paraId="1FE78F08" w14:textId="1D12CE2A" w:rsidR="005A5BAF" w:rsidRPr="005A5BAF" w:rsidRDefault="00A613B3" w:rsidP="005A5BAF">
      <w:pPr>
        <w:spacing w:line="240" w:lineRule="auto"/>
        <w:jc w:val="left"/>
      </w:pPr>
      <w:r>
        <w:t>Telefon: 0731</w:t>
      </w:r>
      <w:r w:rsidR="005A5BAF" w:rsidRPr="005A5BAF">
        <w:t xml:space="preserve"> 1405</w:t>
      </w:r>
      <w:r>
        <w:t>93-0, Fax: 0731</w:t>
      </w:r>
      <w:r w:rsidR="005A5BAF" w:rsidRPr="005A5BAF">
        <w:t xml:space="preserve"> 140593-20</w:t>
      </w:r>
    </w:p>
    <w:p w14:paraId="1FE78F09" w14:textId="77777777" w:rsidR="005A5BAF" w:rsidRPr="005A5BAF" w:rsidRDefault="005A5BAF" w:rsidP="005A5BAF">
      <w:pPr>
        <w:spacing w:line="240" w:lineRule="auto"/>
        <w:jc w:val="left"/>
        <w:rPr>
          <w:u w:val="single"/>
        </w:rPr>
      </w:pPr>
      <w:r w:rsidRPr="005A5BAF">
        <w:rPr>
          <w:u w:val="single"/>
        </w:rPr>
        <w:t>sued@datenschutz.ekd.de</w:t>
      </w:r>
    </w:p>
    <w:p w14:paraId="1FE78F0A" w14:textId="24C7E5F5" w:rsidR="005A5BAF" w:rsidRPr="005A5BAF" w:rsidRDefault="005A5BAF" w:rsidP="005A5BAF">
      <w:pPr>
        <w:spacing w:line="240" w:lineRule="auto"/>
        <w:jc w:val="left"/>
      </w:pPr>
    </w:p>
    <w:p w14:paraId="1FE78F0B" w14:textId="0F351B1A" w:rsidR="008D0274" w:rsidRPr="00854503" w:rsidRDefault="008D0274" w:rsidP="008D0274">
      <w:pPr>
        <w:pStyle w:val="Fuzeile"/>
        <w:jc w:val="left"/>
        <w:rPr>
          <w:rFonts w:ascii="Agfa Rotis Semisans Light" w:hAnsi="Agfa Rotis Semisans Light"/>
          <w:sz w:val="20"/>
          <w:szCs w:val="20"/>
        </w:rPr>
      </w:pPr>
    </w:p>
    <w:sectPr w:rsidR="008D0274" w:rsidRPr="00854503" w:rsidSect="00E25F7E">
      <w:headerReference w:type="even" r:id="rId14"/>
      <w:headerReference w:type="default" r:id="rId15"/>
      <w:footerReference w:type="even" r:id="rId16"/>
      <w:footerReference w:type="default" r:id="rId17"/>
      <w:headerReference w:type="first" r:id="rId18"/>
      <w:footerReference w:type="first" r:id="rId19"/>
      <w:pgSz w:w="11906" w:h="16838"/>
      <w:pgMar w:top="1418" w:right="991" w:bottom="851" w:left="1134"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B08758C" w14:textId="77777777" w:rsidR="00F124A8" w:rsidRDefault="00F124A8" w:rsidP="0045319F">
      <w:pPr>
        <w:spacing w:line="240" w:lineRule="auto"/>
      </w:pPr>
      <w:r>
        <w:separator/>
      </w:r>
    </w:p>
  </w:endnote>
  <w:endnote w:type="continuationSeparator" w:id="0">
    <w:p w14:paraId="4A9617BF" w14:textId="77777777" w:rsidR="00F124A8" w:rsidRDefault="00F124A8" w:rsidP="0045319F">
      <w:pPr>
        <w:spacing w:line="240" w:lineRule="auto"/>
      </w:pPr>
      <w:r>
        <w:continuationSeparator/>
      </w:r>
    </w:p>
  </w:endnote>
  <w:endnote w:type="continuationNotice" w:id="1">
    <w:p w14:paraId="2C2B617F" w14:textId="77777777" w:rsidR="00F124A8" w:rsidRDefault="00F124A8">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gfa Rotis Semisans Light">
    <w:panose1 w:val="020B0403030504030204"/>
    <w:charset w:val="00"/>
    <w:family w:val="swiss"/>
    <w:pitch w:val="variable"/>
    <w:sig w:usb0="00000007" w:usb1="00000000" w:usb2="00000000" w:usb3="00000000" w:csb0="00000013"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E4F9B6" w14:textId="77777777" w:rsidR="00A4316F" w:rsidRDefault="00A4316F">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17767923"/>
      <w:docPartObj>
        <w:docPartGallery w:val="Page Numbers (Bottom of Page)"/>
        <w:docPartUnique/>
      </w:docPartObj>
    </w:sdtPr>
    <w:sdtEndPr>
      <w:rPr>
        <w:sz w:val="16"/>
        <w:szCs w:val="16"/>
      </w:rPr>
    </w:sdtEndPr>
    <w:sdtContent>
      <w:sdt>
        <w:sdtPr>
          <w:rPr>
            <w:sz w:val="16"/>
            <w:szCs w:val="16"/>
          </w:rPr>
          <w:id w:val="113483620"/>
          <w:docPartObj>
            <w:docPartGallery w:val="Page Numbers (Top of Page)"/>
            <w:docPartUnique/>
          </w:docPartObj>
        </w:sdtPr>
        <w:sdtEndPr/>
        <w:sdtContent>
          <w:p w14:paraId="1FE78F12" w14:textId="11A108AB" w:rsidR="005A5BAF" w:rsidRPr="005A5BAF" w:rsidRDefault="005A5BAF">
            <w:pPr>
              <w:pStyle w:val="Fuzeile"/>
              <w:jc w:val="right"/>
              <w:rPr>
                <w:sz w:val="16"/>
                <w:szCs w:val="16"/>
              </w:rPr>
            </w:pPr>
            <w:r w:rsidRPr="005A5BAF">
              <w:rPr>
                <w:sz w:val="16"/>
                <w:szCs w:val="16"/>
              </w:rPr>
              <w:t xml:space="preserve">Seite </w:t>
            </w:r>
            <w:r w:rsidRPr="005A5BAF">
              <w:rPr>
                <w:b/>
                <w:bCs/>
                <w:sz w:val="16"/>
                <w:szCs w:val="16"/>
              </w:rPr>
              <w:fldChar w:fldCharType="begin"/>
            </w:r>
            <w:r w:rsidRPr="005A5BAF">
              <w:rPr>
                <w:b/>
                <w:bCs/>
                <w:sz w:val="16"/>
                <w:szCs w:val="16"/>
              </w:rPr>
              <w:instrText>PAGE</w:instrText>
            </w:r>
            <w:r w:rsidRPr="005A5BAF">
              <w:rPr>
                <w:b/>
                <w:bCs/>
                <w:sz w:val="16"/>
                <w:szCs w:val="16"/>
              </w:rPr>
              <w:fldChar w:fldCharType="separate"/>
            </w:r>
            <w:r w:rsidR="00875549">
              <w:rPr>
                <w:b/>
                <w:bCs/>
                <w:noProof/>
                <w:sz w:val="16"/>
                <w:szCs w:val="16"/>
              </w:rPr>
              <w:t>3</w:t>
            </w:r>
            <w:r w:rsidRPr="005A5BAF">
              <w:rPr>
                <w:b/>
                <w:bCs/>
                <w:sz w:val="16"/>
                <w:szCs w:val="16"/>
              </w:rPr>
              <w:fldChar w:fldCharType="end"/>
            </w:r>
            <w:r w:rsidRPr="005A5BAF">
              <w:rPr>
                <w:sz w:val="16"/>
                <w:szCs w:val="16"/>
              </w:rPr>
              <w:t xml:space="preserve"> von </w:t>
            </w:r>
            <w:r w:rsidRPr="005A5BAF">
              <w:rPr>
                <w:b/>
                <w:bCs/>
                <w:sz w:val="16"/>
                <w:szCs w:val="16"/>
              </w:rPr>
              <w:fldChar w:fldCharType="begin"/>
            </w:r>
            <w:r w:rsidRPr="005A5BAF">
              <w:rPr>
                <w:b/>
                <w:bCs/>
                <w:sz w:val="16"/>
                <w:szCs w:val="16"/>
              </w:rPr>
              <w:instrText>NUMPAGES</w:instrText>
            </w:r>
            <w:r w:rsidRPr="005A5BAF">
              <w:rPr>
                <w:b/>
                <w:bCs/>
                <w:sz w:val="16"/>
                <w:szCs w:val="16"/>
              </w:rPr>
              <w:fldChar w:fldCharType="separate"/>
            </w:r>
            <w:r w:rsidR="00875549">
              <w:rPr>
                <w:b/>
                <w:bCs/>
                <w:noProof/>
                <w:sz w:val="16"/>
                <w:szCs w:val="16"/>
              </w:rPr>
              <w:t>6</w:t>
            </w:r>
            <w:r w:rsidRPr="005A5BAF">
              <w:rPr>
                <w:b/>
                <w:bCs/>
                <w:sz w:val="16"/>
                <w:szCs w:val="16"/>
              </w:rPr>
              <w:fldChar w:fldCharType="end"/>
            </w:r>
          </w:p>
        </w:sdtContent>
      </w:sdt>
    </w:sdtContent>
  </w:sdt>
  <w:p w14:paraId="1FE78F13" w14:textId="77777777" w:rsidR="005A5BAF" w:rsidRDefault="005A5BAF">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78F16" w14:textId="50BD51D9" w:rsidR="005A5BAF" w:rsidRDefault="00A4316F" w:rsidP="00A4316F">
    <w:pPr>
      <w:pStyle w:val="Fuzeile"/>
      <w:jc w:val="right"/>
    </w:pPr>
    <w:r>
      <w:rPr>
        <w:noProof/>
        <w:lang w:eastAsia="de-DE"/>
      </w:rPr>
      <w:drawing>
        <wp:inline distT="0" distB="0" distL="0" distR="0" wp14:anchorId="09F9D591" wp14:editId="5082C616">
          <wp:extent cx="990600" cy="176530"/>
          <wp:effectExtent l="0" t="0" r="0" b="0"/>
          <wp:docPr id="5" name="Grafik 5"/>
          <wp:cNvGraphicFramePr/>
          <a:graphic xmlns:a="http://schemas.openxmlformats.org/drawingml/2006/main">
            <a:graphicData uri="http://schemas.openxmlformats.org/drawingml/2006/picture">
              <pic:pic xmlns:pic="http://schemas.openxmlformats.org/drawingml/2006/picture">
                <pic:nvPicPr>
                  <pic:cNvPr id="12" name="Grafik 12"/>
                  <pic:cNvPicPr/>
                </pic:nvPicPr>
                <pic:blipFill>
                  <a:blip r:embed="rId1" cstate="print">
                    <a:extLst>
                      <a:ext uri="{28A0092B-C50C-407E-A947-70E740481C1C}">
                        <a14:useLocalDpi xmlns:a14="http://schemas.microsoft.com/office/drawing/2010/main" val="0"/>
                      </a:ext>
                    </a:extLst>
                  </a:blip>
                  <a:stretch>
                    <a:fillRect/>
                  </a:stretch>
                </pic:blipFill>
                <pic:spPr>
                  <a:xfrm>
                    <a:off x="0" y="0"/>
                    <a:ext cx="990600" cy="176530"/>
                  </a:xfrm>
                  <a:prstGeom prst="rect">
                    <a:avLst/>
                  </a:prstGeom>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6586B30" w14:textId="77777777" w:rsidR="00F124A8" w:rsidRDefault="00F124A8" w:rsidP="0045319F">
      <w:pPr>
        <w:spacing w:line="240" w:lineRule="auto"/>
      </w:pPr>
      <w:r>
        <w:separator/>
      </w:r>
    </w:p>
  </w:footnote>
  <w:footnote w:type="continuationSeparator" w:id="0">
    <w:p w14:paraId="7696E7A2" w14:textId="77777777" w:rsidR="00F124A8" w:rsidRDefault="00F124A8" w:rsidP="0045319F">
      <w:pPr>
        <w:spacing w:line="240" w:lineRule="auto"/>
      </w:pPr>
      <w:r>
        <w:continuationSeparator/>
      </w:r>
    </w:p>
  </w:footnote>
  <w:footnote w:type="continuationNotice" w:id="1">
    <w:p w14:paraId="5B475625" w14:textId="77777777" w:rsidR="00F124A8" w:rsidRDefault="00F124A8">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6E5C39" w14:textId="77777777" w:rsidR="00A4316F" w:rsidRDefault="00A4316F">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56B12" w14:textId="77777777" w:rsidR="00A4316F" w:rsidRDefault="00A4316F">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78F14" w14:textId="31FE734E" w:rsidR="002F33A2" w:rsidRDefault="00916841" w:rsidP="00916841">
    <w:pPr>
      <w:pStyle w:val="Kopfzeile"/>
      <w:jc w:val="right"/>
    </w:pPr>
    <w:r>
      <w:rPr>
        <w:noProof/>
        <w:lang w:eastAsia="de-DE"/>
      </w:rPr>
      <w:drawing>
        <wp:inline distT="0" distB="0" distL="0" distR="0" wp14:anchorId="099A4F15" wp14:editId="7FD880A3">
          <wp:extent cx="1752600" cy="703580"/>
          <wp:effectExtent l="0" t="0" r="0" b="1270"/>
          <wp:docPr id="4" name="Grafik 4"/>
          <wp:cNvGraphicFramePr/>
          <a:graphic xmlns:a="http://schemas.openxmlformats.org/drawingml/2006/main">
            <a:graphicData uri="http://schemas.openxmlformats.org/drawingml/2006/picture">
              <pic:pic xmlns:pic="http://schemas.openxmlformats.org/drawingml/2006/picture">
                <pic:nvPicPr>
                  <pic:cNvPr id="15" name="Grafik 15"/>
                  <pic:cNvPicPr/>
                </pic:nvPicPr>
                <pic:blipFill>
                  <a:blip r:embed="rId1" cstate="print">
                    <a:extLst>
                      <a:ext uri="{28A0092B-C50C-407E-A947-70E740481C1C}">
                        <a14:useLocalDpi xmlns:a14="http://schemas.microsoft.com/office/drawing/2010/main" val="0"/>
                      </a:ext>
                    </a:extLst>
                  </a:blip>
                  <a:stretch>
                    <a:fillRect/>
                  </a:stretch>
                </pic:blipFill>
                <pic:spPr>
                  <a:xfrm>
                    <a:off x="0" y="0"/>
                    <a:ext cx="1752600" cy="703580"/>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25614155"/>
    <w:multiLevelType w:val="hybridMultilevel"/>
    <w:tmpl w:val="875071AC"/>
    <w:lvl w:ilvl="0" w:tplc="ABFEB844">
      <w:numFmt w:val="bullet"/>
      <w:lvlText w:val=""/>
      <w:lvlJc w:val="left"/>
      <w:pPr>
        <w:ind w:left="720" w:hanging="360"/>
      </w:pPr>
      <w:rPr>
        <w:rFonts w:ascii="Wingdings" w:eastAsia="Calibri" w:hAnsi="Wingdings" w:cs="Times New Roman" w:hint="default"/>
      </w:rPr>
    </w:lvl>
    <w:lvl w:ilvl="1" w:tplc="04070003">
      <w:start w:val="1"/>
      <w:numFmt w:val="bullet"/>
      <w:lvlText w:val="o"/>
      <w:lvlJc w:val="left"/>
      <w:pPr>
        <w:ind w:left="1440" w:hanging="360"/>
      </w:pPr>
      <w:rPr>
        <w:rFonts w:ascii="Courier New" w:hAnsi="Courier New" w:cs="Courier New" w:hint="default"/>
      </w:rPr>
    </w:lvl>
    <w:lvl w:ilvl="2" w:tplc="04070005">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 w15:restartNumberingAfterBreak="0">
    <w:nsid w:val="2CF72A28"/>
    <w:multiLevelType w:val="hybridMultilevel"/>
    <w:tmpl w:val="3DCAD5E6"/>
    <w:lvl w:ilvl="0" w:tplc="83806066">
      <w:start w:val="1"/>
      <w:numFmt w:val="bullet"/>
      <w:lvlText w:val=""/>
      <w:lvlJc w:val="left"/>
      <w:pPr>
        <w:ind w:left="720" w:hanging="360"/>
      </w:pPr>
      <w:rPr>
        <w:rFonts w:ascii="Symbol" w:hAnsi="Symbol" w:hint="default"/>
        <w:sz w:val="22"/>
        <w:szCs w:val="22"/>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 w15:restartNumberingAfterBreak="0">
    <w:nsid w:val="55F43C08"/>
    <w:multiLevelType w:val="hybridMultilevel"/>
    <w:tmpl w:val="FA1A674C"/>
    <w:lvl w:ilvl="0" w:tplc="434AE0EC">
      <w:start w:val="1"/>
      <w:numFmt w:val="decimal"/>
      <w:lvlText w:val="%1."/>
      <w:lvlJc w:val="left"/>
      <w:pPr>
        <w:ind w:left="360" w:hanging="360"/>
      </w:pPr>
      <w:rPr>
        <w:rFonts w:ascii="Arial" w:hAnsi="Arial" w:cs="Arial" w:hint="default"/>
        <w:b/>
        <w:bCs/>
        <w:i w:val="0"/>
      </w:rPr>
    </w:lvl>
    <w:lvl w:ilvl="1" w:tplc="04070019">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abstractNumId w:val="0"/>
  </w:num>
  <w:num w:numId="2">
    <w:abstractNumId w:val="2"/>
  </w:num>
  <w:num w:numId="3">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6"/>
  <w:proofState w:spelling="clean" w:grammar="clean"/>
  <w:defaultTabStop w:val="708"/>
  <w:hyphenationZone w:val="425"/>
  <w:characterSpacingControl w:val="doNotCompress"/>
  <w:hdrShapeDefaults>
    <o:shapedefaults v:ext="edit" spidmax="1843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46199"/>
    <w:rsid w:val="00036752"/>
    <w:rsid w:val="00054942"/>
    <w:rsid w:val="00054D93"/>
    <w:rsid w:val="00061741"/>
    <w:rsid w:val="00074C9E"/>
    <w:rsid w:val="000A0CB4"/>
    <w:rsid w:val="000D1339"/>
    <w:rsid w:val="000D7A7C"/>
    <w:rsid w:val="000E3753"/>
    <w:rsid w:val="00115355"/>
    <w:rsid w:val="00125D34"/>
    <w:rsid w:val="00137DEE"/>
    <w:rsid w:val="00160140"/>
    <w:rsid w:val="00164181"/>
    <w:rsid w:val="0018465F"/>
    <w:rsid w:val="001C58FE"/>
    <w:rsid w:val="001D2215"/>
    <w:rsid w:val="001D7A1E"/>
    <w:rsid w:val="001F7088"/>
    <w:rsid w:val="00223327"/>
    <w:rsid w:val="002252F6"/>
    <w:rsid w:val="0022616D"/>
    <w:rsid w:val="00235CB2"/>
    <w:rsid w:val="002413DB"/>
    <w:rsid w:val="002429C7"/>
    <w:rsid w:val="00272410"/>
    <w:rsid w:val="00280445"/>
    <w:rsid w:val="0028117E"/>
    <w:rsid w:val="00284094"/>
    <w:rsid w:val="002A0273"/>
    <w:rsid w:val="002B2947"/>
    <w:rsid w:val="002B475D"/>
    <w:rsid w:val="002E1343"/>
    <w:rsid w:val="002F33A2"/>
    <w:rsid w:val="0030520E"/>
    <w:rsid w:val="00325425"/>
    <w:rsid w:val="00337C78"/>
    <w:rsid w:val="00347EF3"/>
    <w:rsid w:val="00356DCD"/>
    <w:rsid w:val="00384871"/>
    <w:rsid w:val="00394156"/>
    <w:rsid w:val="003B155B"/>
    <w:rsid w:val="003B3082"/>
    <w:rsid w:val="003C583B"/>
    <w:rsid w:val="003D5DC6"/>
    <w:rsid w:val="0043603F"/>
    <w:rsid w:val="00452D86"/>
    <w:rsid w:val="0045319F"/>
    <w:rsid w:val="0046131A"/>
    <w:rsid w:val="00464890"/>
    <w:rsid w:val="00464D5C"/>
    <w:rsid w:val="004937EE"/>
    <w:rsid w:val="004E51D8"/>
    <w:rsid w:val="004F21EA"/>
    <w:rsid w:val="00500D53"/>
    <w:rsid w:val="00501578"/>
    <w:rsid w:val="0052354E"/>
    <w:rsid w:val="00537CA7"/>
    <w:rsid w:val="00545D86"/>
    <w:rsid w:val="00583D34"/>
    <w:rsid w:val="00592A4F"/>
    <w:rsid w:val="00597FBE"/>
    <w:rsid w:val="005A5BAF"/>
    <w:rsid w:val="005A5C59"/>
    <w:rsid w:val="005B0EA4"/>
    <w:rsid w:val="005E0A7A"/>
    <w:rsid w:val="005E6D8E"/>
    <w:rsid w:val="005F72B9"/>
    <w:rsid w:val="00600C14"/>
    <w:rsid w:val="00614286"/>
    <w:rsid w:val="0061619C"/>
    <w:rsid w:val="00625D97"/>
    <w:rsid w:val="00671F24"/>
    <w:rsid w:val="00686DA4"/>
    <w:rsid w:val="00694F9E"/>
    <w:rsid w:val="006B1616"/>
    <w:rsid w:val="006C436C"/>
    <w:rsid w:val="006C4A6E"/>
    <w:rsid w:val="006C6BE0"/>
    <w:rsid w:val="006E1E43"/>
    <w:rsid w:val="006E3773"/>
    <w:rsid w:val="006F272D"/>
    <w:rsid w:val="00706F6E"/>
    <w:rsid w:val="007415D7"/>
    <w:rsid w:val="00775367"/>
    <w:rsid w:val="007C5BA8"/>
    <w:rsid w:val="007D7D76"/>
    <w:rsid w:val="007F52B0"/>
    <w:rsid w:val="007F61D6"/>
    <w:rsid w:val="007F7E48"/>
    <w:rsid w:val="008036BE"/>
    <w:rsid w:val="0084702A"/>
    <w:rsid w:val="0085008B"/>
    <w:rsid w:val="00854503"/>
    <w:rsid w:val="00875549"/>
    <w:rsid w:val="008837E4"/>
    <w:rsid w:val="00885685"/>
    <w:rsid w:val="008D0274"/>
    <w:rsid w:val="008D2D73"/>
    <w:rsid w:val="008D56A1"/>
    <w:rsid w:val="008E2EB8"/>
    <w:rsid w:val="008E7B4F"/>
    <w:rsid w:val="008F7FEB"/>
    <w:rsid w:val="00907221"/>
    <w:rsid w:val="00916841"/>
    <w:rsid w:val="009227C9"/>
    <w:rsid w:val="00923676"/>
    <w:rsid w:val="009314C9"/>
    <w:rsid w:val="00953AEB"/>
    <w:rsid w:val="00961B6F"/>
    <w:rsid w:val="0098194C"/>
    <w:rsid w:val="009A6A7D"/>
    <w:rsid w:val="009D0C33"/>
    <w:rsid w:val="00A057F2"/>
    <w:rsid w:val="00A2437F"/>
    <w:rsid w:val="00A33A25"/>
    <w:rsid w:val="00A4316F"/>
    <w:rsid w:val="00A47982"/>
    <w:rsid w:val="00A613B3"/>
    <w:rsid w:val="00A660B0"/>
    <w:rsid w:val="00AB05ED"/>
    <w:rsid w:val="00AB7E56"/>
    <w:rsid w:val="00AC1C24"/>
    <w:rsid w:val="00AC6A5C"/>
    <w:rsid w:val="00AD3CA0"/>
    <w:rsid w:val="00AF3689"/>
    <w:rsid w:val="00B513C1"/>
    <w:rsid w:val="00BA289F"/>
    <w:rsid w:val="00BD1F07"/>
    <w:rsid w:val="00BF7453"/>
    <w:rsid w:val="00BF7FF5"/>
    <w:rsid w:val="00C04E17"/>
    <w:rsid w:val="00C204AA"/>
    <w:rsid w:val="00C27124"/>
    <w:rsid w:val="00C3243F"/>
    <w:rsid w:val="00C361A6"/>
    <w:rsid w:val="00C42503"/>
    <w:rsid w:val="00C7455D"/>
    <w:rsid w:val="00C8257F"/>
    <w:rsid w:val="00C9136A"/>
    <w:rsid w:val="00CC434F"/>
    <w:rsid w:val="00D02107"/>
    <w:rsid w:val="00D02603"/>
    <w:rsid w:val="00D112B5"/>
    <w:rsid w:val="00D3318B"/>
    <w:rsid w:val="00D46199"/>
    <w:rsid w:val="00D461DC"/>
    <w:rsid w:val="00D54454"/>
    <w:rsid w:val="00D66FCC"/>
    <w:rsid w:val="00D76458"/>
    <w:rsid w:val="00DB2271"/>
    <w:rsid w:val="00DC1FB4"/>
    <w:rsid w:val="00DE335F"/>
    <w:rsid w:val="00DF02CE"/>
    <w:rsid w:val="00DF53BD"/>
    <w:rsid w:val="00DF6C8D"/>
    <w:rsid w:val="00E05EEF"/>
    <w:rsid w:val="00E06701"/>
    <w:rsid w:val="00E20D7E"/>
    <w:rsid w:val="00E212C6"/>
    <w:rsid w:val="00E25F7E"/>
    <w:rsid w:val="00E26893"/>
    <w:rsid w:val="00E36291"/>
    <w:rsid w:val="00E374AD"/>
    <w:rsid w:val="00E86EC8"/>
    <w:rsid w:val="00EA566A"/>
    <w:rsid w:val="00EB0F6B"/>
    <w:rsid w:val="00EC60ED"/>
    <w:rsid w:val="00ED09E4"/>
    <w:rsid w:val="00F124A8"/>
    <w:rsid w:val="00F1575A"/>
    <w:rsid w:val="00F848F3"/>
    <w:rsid w:val="00F86680"/>
    <w:rsid w:val="00FA13F6"/>
    <w:rsid w:val="00FB3812"/>
    <w:rsid w:val="00FB65ED"/>
    <w:rsid w:val="00FC4B67"/>
    <w:rsid w:val="00FC537A"/>
    <w:rsid w:val="00FE78C3"/>
    <w:rsid w:val="225B934A"/>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shapeDefaults>
    <o:shapedefaults v:ext="edit" spidmax="18433"/>
    <o:shapelayout v:ext="edit">
      <o:idmap v:ext="edit" data="1"/>
    </o:shapelayout>
  </w:shapeDefaults>
  <w:decimalSymbol w:val=","/>
  <w:listSeparator w:val=";"/>
  <w14:docId w14:val="1FE78E3E"/>
  <w15:chartTrackingRefBased/>
  <w15:docId w15:val="{73899909-853F-4BA3-9010-F7FF50A364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Calibri" w:hAnsi="Arial" w:cs="Times New Roman"/>
        <w:lang w:val="de-DE" w:eastAsia="de-DE"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C27124"/>
    <w:pPr>
      <w:spacing w:line="288" w:lineRule="auto"/>
      <w:jc w:val="both"/>
    </w:pPr>
    <w:rPr>
      <w:sz w:val="22"/>
      <w:szCs w:val="22"/>
      <w:lang w:eastAsia="en-US"/>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iPriority w:val="99"/>
    <w:unhideWhenUsed/>
    <w:rsid w:val="0045319F"/>
    <w:pPr>
      <w:tabs>
        <w:tab w:val="center" w:pos="4536"/>
        <w:tab w:val="right" w:pos="9072"/>
      </w:tabs>
    </w:pPr>
  </w:style>
  <w:style w:type="character" w:customStyle="1" w:styleId="KopfzeileZchn">
    <w:name w:val="Kopfzeile Zchn"/>
    <w:link w:val="Kopfzeile"/>
    <w:uiPriority w:val="99"/>
    <w:rsid w:val="0045319F"/>
    <w:rPr>
      <w:sz w:val="22"/>
      <w:szCs w:val="22"/>
      <w:lang w:eastAsia="en-US"/>
    </w:rPr>
  </w:style>
  <w:style w:type="paragraph" w:styleId="Fuzeile">
    <w:name w:val="footer"/>
    <w:basedOn w:val="Standard"/>
    <w:link w:val="FuzeileZchn"/>
    <w:uiPriority w:val="99"/>
    <w:unhideWhenUsed/>
    <w:rsid w:val="0045319F"/>
    <w:pPr>
      <w:tabs>
        <w:tab w:val="center" w:pos="4536"/>
        <w:tab w:val="right" w:pos="9072"/>
      </w:tabs>
    </w:pPr>
  </w:style>
  <w:style w:type="character" w:customStyle="1" w:styleId="FuzeileZchn">
    <w:name w:val="Fußzeile Zchn"/>
    <w:link w:val="Fuzeile"/>
    <w:uiPriority w:val="99"/>
    <w:rsid w:val="0045319F"/>
    <w:rPr>
      <w:sz w:val="22"/>
      <w:szCs w:val="22"/>
      <w:lang w:eastAsia="en-US"/>
    </w:rPr>
  </w:style>
  <w:style w:type="table" w:styleId="Tabellenraster">
    <w:name w:val="Table Grid"/>
    <w:basedOn w:val="NormaleTabelle"/>
    <w:uiPriority w:val="59"/>
    <w:rsid w:val="004531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tzhaltertext">
    <w:name w:val="Placeholder Text"/>
    <w:basedOn w:val="Absatz-Standardschriftart"/>
    <w:uiPriority w:val="99"/>
    <w:semiHidden/>
    <w:rsid w:val="00BA289F"/>
    <w:rPr>
      <w:color w:val="808080"/>
    </w:rPr>
  </w:style>
  <w:style w:type="paragraph" w:styleId="Sprechblasentext">
    <w:name w:val="Balloon Text"/>
    <w:basedOn w:val="Standard"/>
    <w:link w:val="SprechblasentextZchn"/>
    <w:uiPriority w:val="99"/>
    <w:semiHidden/>
    <w:unhideWhenUsed/>
    <w:rsid w:val="00BF7FF5"/>
    <w:pPr>
      <w:spacing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99"/>
    <w:semiHidden/>
    <w:rsid w:val="00BF7FF5"/>
    <w:rPr>
      <w:rFonts w:ascii="Segoe UI" w:hAnsi="Segoe UI" w:cs="Segoe UI"/>
      <w:sz w:val="18"/>
      <w:szCs w:val="18"/>
      <w:lang w:eastAsia="en-US"/>
    </w:rPr>
  </w:style>
  <w:style w:type="character" w:customStyle="1" w:styleId="Arial5Zchn">
    <w:name w:val="Arial 5 Zchn"/>
    <w:basedOn w:val="Absatz-Standardschriftart"/>
    <w:link w:val="Arial5"/>
    <w:locked/>
    <w:rsid w:val="00C27124"/>
    <w:rPr>
      <w:sz w:val="10"/>
      <w:szCs w:val="22"/>
      <w:lang w:eastAsia="en-US"/>
    </w:rPr>
  </w:style>
  <w:style w:type="paragraph" w:customStyle="1" w:styleId="Arial5">
    <w:name w:val="Arial 5"/>
    <w:basedOn w:val="Fuzeile"/>
    <w:link w:val="Arial5Zchn"/>
    <w:qFormat/>
    <w:rsid w:val="00C27124"/>
    <w:pPr>
      <w:jc w:val="left"/>
    </w:pPr>
    <w:rPr>
      <w:sz w:val="10"/>
    </w:rPr>
  </w:style>
  <w:style w:type="character" w:customStyle="1" w:styleId="Formatvorlage1">
    <w:name w:val="Formatvorlage1"/>
    <w:basedOn w:val="Absatz-Standardschriftart"/>
    <w:uiPriority w:val="1"/>
    <w:rsid w:val="00C27124"/>
    <w:rPr>
      <w:rFonts w:ascii="Arial" w:hAnsi="Arial" w:cs="Arial" w:hint="default"/>
      <w:sz w:val="10"/>
    </w:rPr>
  </w:style>
  <w:style w:type="character" w:customStyle="1" w:styleId="Formatvorlage2">
    <w:name w:val="Formatvorlage2"/>
    <w:basedOn w:val="Absatz-Standardschriftart"/>
    <w:uiPriority w:val="1"/>
    <w:rsid w:val="00C27124"/>
    <w:rPr>
      <w:rFonts w:ascii="Arial" w:hAnsi="Arial" w:cs="Arial" w:hint="default"/>
      <w:sz w:val="1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929786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datenschutz@curacon.de"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er3.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4116AA1165A43A086C8E8CE25FC81ED"/>
        <w:category>
          <w:name w:val="Allgemein"/>
          <w:gallery w:val="placeholder"/>
        </w:category>
        <w:types>
          <w:type w:val="bbPlcHdr"/>
        </w:types>
        <w:behaviors>
          <w:behavior w:val="content"/>
        </w:behaviors>
        <w:guid w:val="{DD3ECEB7-4A67-4F4E-978D-2B580637A760}"/>
      </w:docPartPr>
      <w:docPartBody>
        <w:p w:rsidR="0002244E" w:rsidRDefault="00810A57" w:rsidP="00810A57">
          <w:pPr>
            <w:pStyle w:val="14116AA1165A43A086C8E8CE25FC81ED"/>
          </w:pPr>
          <w:r>
            <w:rPr>
              <w:rStyle w:val="Platzhaltertext"/>
            </w:rPr>
            <w:t>[Prozess]</w:t>
          </w:r>
        </w:p>
      </w:docPartBody>
    </w:docPart>
    <w:docPart>
      <w:docPartPr>
        <w:name w:val="0A03C086354743C081C15FBC868E744C"/>
        <w:category>
          <w:name w:val="Allgemein"/>
          <w:gallery w:val="placeholder"/>
        </w:category>
        <w:types>
          <w:type w:val="bbPlcHdr"/>
        </w:types>
        <w:behaviors>
          <w:behavior w:val="content"/>
        </w:behaviors>
        <w:guid w:val="{4732C83A-6A39-4EA3-8D86-D1E34752A0E7}"/>
      </w:docPartPr>
      <w:docPartBody>
        <w:p w:rsidR="0002244E" w:rsidRDefault="00810A57" w:rsidP="00810A57">
          <w:pPr>
            <w:pStyle w:val="0A03C086354743C081C15FBC868E744C"/>
          </w:pPr>
          <w:r>
            <w:rPr>
              <w:rStyle w:val="Platzhaltertext"/>
            </w:rPr>
            <w:t>Klicken oder tippen Sie hier, um Text einzugeben.</w:t>
          </w:r>
        </w:p>
      </w:docPartBody>
    </w:docPart>
    <w:docPart>
      <w:docPartPr>
        <w:name w:val="F5C4492BAEEF49B787E1D43E583E5C05"/>
        <w:category>
          <w:name w:val="Allgemein"/>
          <w:gallery w:val="placeholder"/>
        </w:category>
        <w:types>
          <w:type w:val="bbPlcHdr"/>
        </w:types>
        <w:behaviors>
          <w:behavior w:val="content"/>
        </w:behaviors>
        <w:guid w:val="{8CC6C9D1-3382-4695-BEB9-08390F869BA2}"/>
      </w:docPartPr>
      <w:docPartBody>
        <w:p w:rsidR="0002244E" w:rsidRDefault="00810A57" w:rsidP="00810A57">
          <w:pPr>
            <w:pStyle w:val="F5C4492BAEEF49B787E1D43E583E5C05"/>
          </w:pPr>
          <w:r>
            <w:rPr>
              <w:rStyle w:val="Platzhaltertext"/>
            </w:rPr>
            <w:t>[Geltungsbereich]</w:t>
          </w:r>
        </w:p>
      </w:docPartBody>
    </w:docPart>
    <w:docPart>
      <w:docPartPr>
        <w:name w:val="695BACCC69144812829988544C36AB18"/>
        <w:category>
          <w:name w:val="Allgemein"/>
          <w:gallery w:val="placeholder"/>
        </w:category>
        <w:types>
          <w:type w:val="bbPlcHdr"/>
        </w:types>
        <w:behaviors>
          <w:behavior w:val="content"/>
        </w:behaviors>
        <w:guid w:val="{53348A62-8FA9-487B-AEE1-7E3635E6253E}"/>
      </w:docPartPr>
      <w:docPartBody>
        <w:p w:rsidR="0002244E" w:rsidRDefault="00810A57" w:rsidP="00810A57">
          <w:pPr>
            <w:pStyle w:val="695BACCC69144812829988544C36AB18"/>
          </w:pPr>
          <w:r>
            <w:rPr>
              <w:rStyle w:val="Platzhaltertext"/>
            </w:rPr>
            <w:t>[Titel]</w:t>
          </w:r>
        </w:p>
      </w:docPartBody>
    </w:docPart>
    <w:docPart>
      <w:docPartPr>
        <w:name w:val="57C723418C7C427E9E9E9AA80010E279"/>
        <w:category>
          <w:name w:val="Allgemein"/>
          <w:gallery w:val="placeholder"/>
        </w:category>
        <w:types>
          <w:type w:val="bbPlcHdr"/>
        </w:types>
        <w:behaviors>
          <w:behavior w:val="content"/>
        </w:behaviors>
        <w:guid w:val="{B619C70B-A9F8-46FD-BDEE-98773C1F0D45}"/>
      </w:docPartPr>
      <w:docPartBody>
        <w:p w:rsidR="0002244E" w:rsidRDefault="00810A57" w:rsidP="00810A57">
          <w:pPr>
            <w:pStyle w:val="57C723418C7C427E9E9E9AA80010E279"/>
          </w:pPr>
          <w:r>
            <w:rPr>
              <w:rStyle w:val="Platzhaltertext"/>
            </w:rPr>
            <w:t>[Document ID Value]</w:t>
          </w:r>
        </w:p>
      </w:docPartBody>
    </w:docPart>
    <w:docPart>
      <w:docPartPr>
        <w:name w:val="221028F5DDB64749B9B458D75FB6CBF4"/>
        <w:category>
          <w:name w:val="Allgemein"/>
          <w:gallery w:val="placeholder"/>
        </w:category>
        <w:types>
          <w:type w:val="bbPlcHdr"/>
        </w:types>
        <w:behaviors>
          <w:behavior w:val="content"/>
        </w:behaviors>
        <w:guid w:val="{BC543029-E9B4-43C4-B093-6787E56E5575}"/>
      </w:docPartPr>
      <w:docPartBody>
        <w:p w:rsidR="006B1D1A" w:rsidRDefault="00512BBF" w:rsidP="00512BBF">
          <w:pPr>
            <w:pStyle w:val="221028F5DDB64749B9B458D75FB6CBF4"/>
          </w:pPr>
          <w:r>
            <w:rPr>
              <w:rStyle w:val="Platzhaltertext"/>
            </w:rPr>
            <w:t>[Freigabedatum]</w:t>
          </w:r>
        </w:p>
      </w:docPartBody>
    </w:docPart>
    <w:docPart>
      <w:docPartPr>
        <w:name w:val="488CF19606044DE6B30CDAA3CE2EA71B"/>
        <w:category>
          <w:name w:val="Allgemein"/>
          <w:gallery w:val="placeholder"/>
        </w:category>
        <w:types>
          <w:type w:val="bbPlcHdr"/>
        </w:types>
        <w:behaviors>
          <w:behavior w:val="content"/>
        </w:behaviors>
        <w:guid w:val="{CD979A62-21DE-481B-B294-D621F085B560}"/>
      </w:docPartPr>
      <w:docPartBody>
        <w:p w:rsidR="0051435E" w:rsidRDefault="00FB152D">
          <w:r w:rsidRPr="00784211">
            <w:rPr>
              <w:rStyle w:val="Platzhaltertext"/>
            </w:rPr>
            <w:t>[Hauptversion]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Agfa Rotis Semisans Light">
    <w:panose1 w:val="020B0403030504030204"/>
    <w:charset w:val="00"/>
    <w:family w:val="swiss"/>
    <w:pitch w:val="variable"/>
    <w:sig w:usb0="00000007" w:usb1="00000000" w:usb2="00000000" w:usb3="00000000" w:csb0="00000013"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10A57"/>
    <w:rsid w:val="0002244E"/>
    <w:rsid w:val="001D05B5"/>
    <w:rsid w:val="00296A8C"/>
    <w:rsid w:val="00512BBF"/>
    <w:rsid w:val="0051435E"/>
    <w:rsid w:val="006B1D1A"/>
    <w:rsid w:val="00810A57"/>
    <w:rsid w:val="00EF6A95"/>
    <w:rsid w:val="00FB152D"/>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ecimalSymbol w:val=","/>
  <w:listSeparator w:val=";"/>
  <w14:docId w14:val="4BAAFDB7"/>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de-DE" w:eastAsia="de-D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FB152D"/>
    <w:rPr>
      <w:color w:val="808080"/>
    </w:rPr>
  </w:style>
  <w:style w:type="paragraph" w:customStyle="1" w:styleId="14116AA1165A43A086C8E8CE25FC81ED">
    <w:name w:val="14116AA1165A43A086C8E8CE25FC81ED"/>
    <w:rsid w:val="00810A57"/>
  </w:style>
  <w:style w:type="paragraph" w:customStyle="1" w:styleId="0A03C086354743C081C15FBC868E744C">
    <w:name w:val="0A03C086354743C081C15FBC868E744C"/>
    <w:rsid w:val="00810A57"/>
  </w:style>
  <w:style w:type="paragraph" w:customStyle="1" w:styleId="F5C4492BAEEF49B787E1D43E583E5C05">
    <w:name w:val="F5C4492BAEEF49B787E1D43E583E5C05"/>
    <w:rsid w:val="00810A57"/>
  </w:style>
  <w:style w:type="paragraph" w:customStyle="1" w:styleId="695BACCC69144812829988544C36AB18">
    <w:name w:val="695BACCC69144812829988544C36AB18"/>
    <w:rsid w:val="00810A57"/>
  </w:style>
  <w:style w:type="paragraph" w:customStyle="1" w:styleId="57C723418C7C427E9E9E9AA80010E279">
    <w:name w:val="57C723418C7C427E9E9E9AA80010E279"/>
    <w:rsid w:val="00810A57"/>
  </w:style>
  <w:style w:type="paragraph" w:customStyle="1" w:styleId="221028F5DDB64749B9B458D75FB6CBF4">
    <w:name w:val="221028F5DDB64749B9B458D75FB6CBF4"/>
    <w:rsid w:val="00512BB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p:Policy xmlns:p="office.server.policy" id="" local="true">
  <p:Name>EHS Word Flexible Signatur</p:Name>
  <p:Description/>
  <p:Statement/>
  <p:PolicyItems>
    <p:PolicyItem featureId="Microsoft.Office.RecordsManagement.PolicyFeatures.PolicyLabel" staticId="0x010100F2AE1186AE35014EBAC699452AFD967005008CD3669C62D7EC4BA4B8E3454F848AD6|801092262" UniqueId="3ba2e552-f07c-4c8d-9b26-fb5b2bb27cc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_UIVersionString</segment>
        </label>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Leistungsbereiche xmlns="88e1029a-4811-4423-9064-d68149a9aac6">
      <Value>Pflege ambulant</Value>
    </Leistungsbereiche>
    <Tochtergesellschaften xmlns="88e1029a-4811-4423-9064-d68149a9aac6" xsi:nil="true"/>
    <hfe91ab1604344c8bdcf2ad76b83eef1 xmlns="88e1029a-4811-4423-9064-d68149a9aac6">
      <Terms xmlns="http://schemas.microsoft.com/office/infopath/2007/PartnerControls">
        <TermInfo xmlns="http://schemas.microsoft.com/office/infopath/2007/PartnerControls">
          <TermName xmlns="http://schemas.microsoft.com/office/infopath/2007/PartnerControls">Datenschutz</TermName>
          <TermId xmlns="http://schemas.microsoft.com/office/infopath/2007/PartnerControls">5fb1334f-6caa-418a-8ab9-54cbe455fff5</TermId>
        </TermInfo>
        <TermInfo xmlns="http://schemas.microsoft.com/office/infopath/2007/PartnerControls">
          <TermName xmlns="http://schemas.microsoft.com/office/infopath/2007/PartnerControls">auf Homepage</TermName>
          <TermId xmlns="http://schemas.microsoft.com/office/infopath/2007/PartnerControls">848d935c-4730-4167-b079-34db74e36028</TermId>
        </TermInfo>
        <TermInfo xmlns="http://schemas.microsoft.com/office/infopath/2007/PartnerControls">
          <TermName xmlns="http://schemas.microsoft.com/office/infopath/2007/PartnerControls">in Vivendi</TermName>
          <TermId xmlns="http://schemas.microsoft.com/office/infopath/2007/PartnerControls">8a13a696-c83b-4f0d-9e11-d105232b1202</TermId>
        </TermInfo>
      </Terms>
    </hfe91ab1604344c8bdcf2ad76b83eef1>
    <PZEFunktion xmlns="88e1029a-4811-4423-9064-d68149a9aac6">Ltg. S05 Recht</PZEFunktion>
    <Pruefverfahren xmlns="88e1029a-4811-4423-9064-d68149a9aac6" xsi:nil="true"/>
    <GFFreigabe xmlns="88e1029a-4811-4423-9064-d68149a9aac6">Ja</GFFreigabe>
    <Notiz xmlns="88e1029a-4811-4423-9064-d68149a9aac6">25.03.2025Zi: Aus 3 mach 1 Dokument. 08.07.2026Zi: Red. Änd. EHS Baden GmbH ergänzt. 09.07.2026Zi: "In Vivendi" eingefügt. 13.08.2026Zi: Durchgestrichene "Bezugspersonen" gelöscht, Stichwort Vivendi aufgenommen, Freigabe-wf QM.</Notiz>
    <Dokumententyp xmlns="88e1029a-4811-4423-9064-d68149a9aac6">Vertrag</Dokumententyp>
    <PZEFreigabe xmlns="88e1029a-4811-4423-9064-d68149a9aac6">Ja</PZEFreigabe>
    <Freigabedatum xmlns="88e1029a-4811-4423-9064-d68149a9aac6">2026-08-14T04:24:25+00:00</Freigabedatum>
    <TaxCatchAll xmlns="b30095ed-3ee5-4500-81ee-8db49bfa3050">
      <Value>12</Value>
      <Value>162</Value>
      <Value>2</Value>
      <Value>163</Value>
    </TaxCatchAll>
    <MitbestimmungFreigabe xmlns="88e1029a-4811-4423-9064-d68149a9aac6">-</MitbestimmungFreigabe>
    <Dokumentenstatus xmlns="88e1029a-4811-4423-9064-d68149a9aac6">Veröffentlicht</Dokumentenstatus>
    <Dokumentenverwendung xmlns="88e1029a-4811-4423-9064-d68149a9aac6">EHS-Dokument</Dokumentenverwendung>
    <Begruendung xmlns="88e1029a-4811-4423-9064-d68149a9aac6">Abweichendes Freigabedatum wegen GO-Live: Umstellungsdatum = Stand.</Begruendung>
    <Verbindlichkeit xmlns="88e1029a-4811-4423-9064-d68149a9aac6">Verbindlich</Verbindlichkeit>
    <FreigeberFunktion xmlns="88e1029a-4811-4423-9064-d68149a9aac6">RL R05 Recht</FreigeberFunktion>
    <_dlc_DocId xmlns="88e1029a-4811-4423-9064-d68149a9aac6">QMEHS-2046821543-135462</_dlc_DocId>
    <LinkDokumentAltsystem xmlns="88e1029a-4811-4423-9064-d68149a9aac6">
      <Url>https://evheimstiftung.sharepoint.com/sites/QMH/QMH/EHS/MD%20Information%20zur%20Datenverarbeitung_EHS.doc?web=1&amp;csf=1</Url>
      <Description>https://portal-test.ev-heimstiftung.de/sites/qm/QMH/EHS/MD%20Information%20zur%20Datenverarbeitung_EHS.doc?web=1&amp;csf=1</Description>
    </LinkDokumentAltsystem>
    <QMVersionAlt xmlns="88e1029a-4811-4423-9064-d68149a9aac6">b</QMVersionAlt>
    <Prozess xmlns="88e1029a-4811-4423-9064-d68149a9aac6">C14.2.1 MD Aufnahme von Kunden</Prozess>
    <Aktion xmlns="88e1029a-4811-4423-9064-d68149a9aac6" xsi:nil="true"/>
    <ie5caefc8f6240d4b33b4cac4a3d1b46 xmlns="88e1029a-4811-4423-9064-d68149a9aac6">
      <Terms xmlns="http://schemas.microsoft.com/office/infopath/2007/PartnerControls">
        <TermInfo xmlns="http://schemas.microsoft.com/office/infopath/2007/PartnerControls">
          <TermName xmlns="http://schemas.microsoft.com/office/infopath/2007/PartnerControls">EHS</TermName>
          <TermId xmlns="http://schemas.microsoft.com/office/infopath/2007/PartnerControls">63708293-74db-4a26-ad91-176cad33ac18</TermId>
        </TermInfo>
      </Terms>
    </ie5caefc8f6240d4b33b4cac4a3d1b46>
    <GeschaeftsfuehrerFreigeber xmlns="e3132648-bb33-4112-bf15-20dd6ee37fc5">
      <UserInfo>
        <DisplayName/>
        <AccountId xsi:nil="true"/>
        <AccountType/>
      </UserInfo>
    </GeschaeftsfuehrerFreigeber>
    <QBQM xmlns="e3132648-bb33-4112-bf15-20dd6ee37fc5">
      <UserInfo>
        <DisplayName/>
        <AccountId xsi:nil="true"/>
        <AccountType/>
      </UserInfo>
    </QBQM>
    <Mitbestimmung xmlns="e3132648-bb33-4112-bf15-20dd6ee37fc5">
      <UserInfo>
        <DisplayName/>
        <AccountId xsi:nil="true"/>
        <AccountType/>
      </UserInfo>
    </Mitbestimmung>
    <PZEBearbeiter xmlns="e3132648-bb33-4112-bf15-20dd6ee37fc5">
      <UserInfo>
        <DisplayName>Mayer, Bernhard</DisplayName>
        <AccountId>102</AccountId>
        <AccountType/>
      </UserInfo>
    </PZEBearbeiter>
    <PZEPerson xmlns="e3132648-bb33-4112-bf15-20dd6ee37fc5">
      <UserInfo>
        <DisplayName/>
        <AccountId xsi:nil="true"/>
        <AccountType/>
      </UserInfo>
    </PZEPerson>
    <DLCPolicyLabelClientValue xmlns="da870444-5d4d-4b3e-ad25-7c8c0f9481bf">{_UIVersionString}</DLCPolicyLabelClientValue>
    <DLCPolicyLabelLock xmlns="da870444-5d4d-4b3e-ad25-7c8c0f9481bf" xsi:nil="true"/>
    <DLCPolicyLabelValue xmlns="da870444-5d4d-4b3e-ad25-7c8c0f9481bf">5.0</DLCPolicyLabelValue>
    <_dlc_DocIdUrl xmlns="e3132648-bb33-4112-bf15-20dd6ee37fc5">
      <Url>https://evheimstiftung.sharepoint.com/sites/qm/_layouts/15/DocIdRedir.aspx?ID=QMEHS-2046821543-135462</Url>
      <Description>QMEHS-2046821543-135462</Description>
    </_dlc_DocIdUrl>
    <CurrentApprover xmlns="da870444-5d4d-4b3e-ad25-7c8c0f9481bf" xsi:nil="true"/>
    <PZEArbeitskreis1 xmlns="da870444-5d4d-4b3e-ad25-7c8c0f9481bf">
      <UserInfo>
        <DisplayName/>
        <AccountId xsi:nil="true"/>
        <AccountType/>
      </UserInfo>
    </PZEArbeitskreis1>
    <Freigeber xmlns="da870444-5d4d-4b3e-ad25-7c8c0f9481bf">
      <UserInfo>
        <DisplayName/>
        <AccountId xsi:nil="true"/>
        <AccountType/>
      </UserInfo>
    </Freigeber>
    <fachlicheBeratung3 xmlns="da870444-5d4d-4b3e-ad25-7c8c0f9481bf">
      <UserInfo>
        <DisplayName/>
        <AccountId xsi:nil="true"/>
        <AccountType/>
      </UserInfo>
    </fachlicheBeratung3>
    <QMHAlt_Erl xmlns="da870444-5d4d-4b3e-ad25-7c8c0f9481bf">true</QMHAlt_Erl>
    <fachlicheBeratung2 xmlns="da870444-5d4d-4b3e-ad25-7c8c0f9481bf">
      <UserInfo>
        <DisplayName/>
        <AccountId xsi:nil="true"/>
        <AccountType/>
      </UserInfo>
    </fachlicheBeratung2>
    <FreigabestatusTrigger xmlns="da870444-5d4d-4b3e-ad25-7c8c0f9481bf" xsi:nil="true"/>
    <RejectComment xmlns="da870444-5d4d-4b3e-ad25-7c8c0f9481bf" xsi:nil="true"/>
    <KMAV xmlns="da870444-5d4d-4b3e-ad25-7c8c0f9481bf">
      <UserInfo>
        <DisplayName/>
        <AccountId xsi:nil="true"/>
        <AccountType/>
      </UserInfo>
    </KMAV>
    <PZEArbeitskreis3 xmlns="da870444-5d4d-4b3e-ad25-7c8c0f9481bf">
      <UserInfo>
        <DisplayName/>
        <AccountId xsi:nil="true"/>
        <AccountType/>
      </UserInfo>
    </PZEArbeitskreis3>
    <Freigabeprozess xmlns="da870444-5d4d-4b3e-ad25-7c8c0f9481bf" xsi:nil="true"/>
    <Hauptversion xmlns="e3132648-bb33-4112-bf15-20dd6ee37fc5">Version: 5.0</Hauptversion>
    <Freigabestatus xmlns="da870444-5d4d-4b3e-ad25-7c8c0f9481bf" xsi:nil="true"/>
    <fachlicheBeratung1 xmlns="da870444-5d4d-4b3e-ad25-7c8c0f9481bf">
      <UserInfo>
        <DisplayName/>
        <AccountId xsi:nil="true"/>
        <AccountType/>
      </UserInfo>
    </fachlicheBeratung1>
    <InBearbeitung xmlns="da870444-5d4d-4b3e-ad25-7c8c0f9481bf">
      <UserInfo>
        <DisplayName/>
        <AccountId xsi:nil="true"/>
        <AccountType/>
      </UserInfo>
    </InBearbeitung>
    <Leitung xmlns="da870444-5d4d-4b3e-ad25-7c8c0f9481bf">
      <UserInfo>
        <DisplayName>Zieker, Monika</DisplayName>
        <AccountId>22</AccountId>
        <AccountType/>
      </UserInfo>
    </Leitung>
    <PZEArbeitskreis2 xmlns="da870444-5d4d-4b3e-ad25-7c8c0f9481bf">
      <UserInfo>
        <DisplayName/>
        <AccountId xsi:nil="true"/>
        <AccountType/>
      </UserInfo>
    </PZEArbeitskreis2>
    <letzteFreigabe xmlns="da870444-5d4d-4b3e-ad25-7c8c0f9481bf">2026-07-15T22:00:00+00:00</letzteFreigabe>
  </documentManagement>
</p:properties>
</file>

<file path=customXml/item5.xml><?xml version="1.0" encoding="utf-8"?>
<?mso-contentType ?>
<PolicyDirtyBag xmlns="microsoft.office.server.policy.changes">
  <Microsoft.Office.RecordsManagement.PolicyFeatures.PolicyLabel op="Change"/>
</PolicyDirtyBag>
</file>

<file path=customXml/item6.xml><?xml version="1.0" encoding="utf-8"?>
<ct:contentTypeSchema xmlns:ct="http://schemas.microsoft.com/office/2006/metadata/contentType" xmlns:ma="http://schemas.microsoft.com/office/2006/metadata/properties/metaAttributes" ct:_="" ma:_="" ma:contentTypeName="EHS Word Flexible Signatur" ma:contentTypeID="0x010100F2AE1186AE35014EBAC699452AFD967005008CD3669C62D7EC4BA4B8E3454F848AD6" ma:contentTypeVersion="28" ma:contentTypeDescription="Create a new document." ma:contentTypeScope="" ma:versionID="2c49c2ea1e60a95fd205f3550a6c79b1">
  <xsd:schema xmlns:xsd="http://www.w3.org/2001/XMLSchema" xmlns:xs="http://www.w3.org/2001/XMLSchema" xmlns:p="http://schemas.microsoft.com/office/2006/metadata/properties" xmlns:ns1="http://schemas.microsoft.com/sharepoint/v3" xmlns:ns2="88e1029a-4811-4423-9064-d68149a9aac6" xmlns:ns3="e3132648-bb33-4112-bf15-20dd6ee37fc5" xmlns:ns4="b30095ed-3ee5-4500-81ee-8db49bfa3050" xmlns:ns5="da870444-5d4d-4b3e-ad25-7c8c0f9481bf" targetNamespace="http://schemas.microsoft.com/office/2006/metadata/properties" ma:root="true" ma:fieldsID="bbbc79a85a488e4f20cc10b9eddc4f6c" ns1:_="" ns2:_="" ns3:_="" ns4:_="" ns5:_="">
    <xsd:import namespace="http://schemas.microsoft.com/sharepoint/v3"/>
    <xsd:import namespace="88e1029a-4811-4423-9064-d68149a9aac6"/>
    <xsd:import namespace="e3132648-bb33-4112-bf15-20dd6ee37fc5"/>
    <xsd:import namespace="b30095ed-3ee5-4500-81ee-8db49bfa3050"/>
    <xsd:import namespace="da870444-5d4d-4b3e-ad25-7c8c0f9481bf"/>
    <xsd:element name="properties">
      <xsd:complexType>
        <xsd:sequence>
          <xsd:element name="documentManagement">
            <xsd:complexType>
              <xsd:all>
                <xsd:element ref="ns2:Dokumentenstatus" minOccurs="0"/>
                <xsd:element ref="ns2:Dokumententyp" minOccurs="0"/>
                <xsd:element ref="ns2:Prozess" minOccurs="0"/>
                <xsd:element ref="ns2:Verbindlichkeit" minOccurs="0"/>
                <xsd:element ref="ns2:Dokumentenverwendung" minOccurs="0"/>
                <xsd:element ref="ns2:Leistungsbereiche" minOccurs="0"/>
                <xsd:element ref="ns2:Pruefverfahren" minOccurs="0"/>
                <xsd:element ref="ns3:PZEBearbeiter" minOccurs="0"/>
                <xsd:element ref="ns3:QBQM" minOccurs="0"/>
                <xsd:element ref="ns2:Notiz" minOccurs="0"/>
                <xsd:element ref="ns2:PZEFunktion" minOccurs="0"/>
                <xsd:element ref="ns3:PZEPerson" minOccurs="0"/>
                <xsd:element ref="ns2:PZEFreigabe" minOccurs="0"/>
                <xsd:element ref="ns2:FreigeberFunktion" minOccurs="0"/>
                <xsd:element ref="ns3:GeschaeftsfuehrerFreigeber" minOccurs="0"/>
                <xsd:element ref="ns2:GFFreigabe" minOccurs="0"/>
                <xsd:element ref="ns3:Mitbestimmung" minOccurs="0"/>
                <xsd:element ref="ns2:MitbestimmungFreigabe" minOccurs="0"/>
                <xsd:element ref="ns2:Begruendung" minOccurs="0"/>
                <xsd:element ref="ns2:Freigabedatum" minOccurs="0"/>
                <xsd:element ref="ns2:LinkDokumentAltsystem" minOccurs="0"/>
                <xsd:element ref="ns2:QMVersionAlt" minOccurs="0"/>
                <xsd:element ref="ns2:Aktion" minOccurs="0"/>
                <xsd:element ref="ns4:TaxCatchAll" minOccurs="0"/>
                <xsd:element ref="ns4:TaxCatchAllLabel" minOccurs="0"/>
                <xsd:element ref="ns2:ie5caefc8f6240d4b33b4cac4a3d1b46" minOccurs="0"/>
                <xsd:element ref="ns2:Tochtergesellschaften" minOccurs="0"/>
                <xsd:element ref="ns2:hfe91ab1604344c8bdcf2ad76b83eef1" minOccurs="0"/>
                <xsd:element ref="ns2:_dlc_DocId" minOccurs="0"/>
                <xsd:element ref="ns3:_dlc_DocIdPersistId" minOccurs="0"/>
                <xsd:element ref="ns3:_dlc_DocIdUrl" minOccurs="0"/>
                <xsd:element ref="ns5:Freigabestatus" minOccurs="0"/>
                <xsd:element ref="ns5:InBearbeitung" minOccurs="0"/>
                <xsd:element ref="ns5:Leitung" minOccurs="0"/>
                <xsd:element ref="ns5:fachlicheBeratung1" minOccurs="0"/>
                <xsd:element ref="ns5:fachlicheBeratung2" minOccurs="0"/>
                <xsd:element ref="ns5:fachlicheBeratung3" minOccurs="0"/>
                <xsd:element ref="ns5:PZEArbeitskreis1" minOccurs="0"/>
                <xsd:element ref="ns5:PZEArbeitskreis2" minOccurs="0"/>
                <xsd:element ref="ns5:PZEArbeitskreis3" minOccurs="0"/>
                <xsd:element ref="ns5:Freigeber" minOccurs="0"/>
                <xsd:element ref="ns5:KMAV" minOccurs="0"/>
                <xsd:element ref="ns5:Freigabeprozess" minOccurs="0"/>
                <xsd:element ref="ns5:CurrentApprover" minOccurs="0"/>
                <xsd:element ref="ns5:RejectComment" minOccurs="0"/>
                <xsd:element ref="ns5:FreigabestatusTrigger" minOccurs="0"/>
                <xsd:element ref="ns1:_dlc_Exempt" minOccurs="0"/>
                <xsd:element ref="ns5:DLCPolicyLabelValue" minOccurs="0"/>
                <xsd:element ref="ns5:DLCPolicyLabelClientValue" minOccurs="0"/>
                <xsd:element ref="ns5:DLCPolicyLabelLock" minOccurs="0"/>
                <xsd:element ref="ns3:Hauptversion" minOccurs="0"/>
                <xsd:element ref="ns5:QMHAlt_Erl" minOccurs="0"/>
                <xsd:element ref="ns5:letzteFreigab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5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8e1029a-4811-4423-9064-d68149a9aac6" elementFormDefault="qualified">
    <xsd:import namespace="http://schemas.microsoft.com/office/2006/documentManagement/types"/>
    <xsd:import namespace="http://schemas.microsoft.com/office/infopath/2007/PartnerControls"/>
    <xsd:element name="Dokumentenstatus" ma:index="2" nillable="true" ma:displayName="Dokumentenstatus" ma:default="In Arbeit" ma:format="Dropdown" ma:internalName="Dokumentenstatus">
      <xsd:simpleType>
        <xsd:restriction base="dms:Choice">
          <xsd:enumeration value="In Arbeit"/>
          <xsd:enumeration value="Im Freigabeprozess"/>
          <xsd:enumeration value="Veröffentlicht"/>
          <xsd:enumeration value="Zur Außerkraftsetzung"/>
          <xsd:enumeration value="Außerkraftgesetzt"/>
        </xsd:restriction>
      </xsd:simpleType>
    </xsd:element>
    <xsd:element name="Dokumententyp" ma:index="3" nillable="true" ma:displayName="Dokumententyp" ma:format="Dropdown" ma:internalName="Dokumententyp" ma:readOnly="false">
      <xsd:simpleType>
        <xsd:restriction base="dms:Choice">
          <xsd:enumeration value="AW"/>
          <xsd:enumeration value="BK"/>
          <xsd:enumeration value="CL"/>
          <xsd:enumeration value="FaK"/>
          <xsd:enumeration value="FO"/>
          <xsd:enumeration value="ME"/>
          <xsd:enumeration value="PZ"/>
          <xsd:enumeration value="ZK"/>
          <xsd:enumeration value="### ALT"/>
          <xsd:enumeration value="Vertrag"/>
          <xsd:enumeration value="Zukunftskonzept"/>
          <xsd:enumeration value="Formular"/>
          <xsd:enumeration value="Merkblatt"/>
        </xsd:restriction>
      </xsd:simpleType>
    </xsd:element>
    <xsd:element name="Prozess" ma:index="5" nillable="true" ma:displayName="Prozess" ma:format="Dropdown" ma:internalName="Prozess" ma:readOnly="false">
      <xsd:simpleType>
        <xsd:restriction base="dms:Choice">
          <xsd:enumeration value="A1.2.1 Entwicklungsgeschichte der Evangelischen Heimstiftung"/>
          <xsd:enumeration value="A3.1.2 Begriffe im QM"/>
          <xsd:enumeration value="A3.1.3 Abkürzungen"/>
          <xsd:enumeration value="B1.1.1 Leitbild"/>
          <xsd:enumeration value="B1.1.10 WohnenPLUS Konzept"/>
          <xsd:enumeration value="B1.1.11 Compliance Management"/>
          <xsd:enumeration value="B1.1.2 Handlungsgrundsätze"/>
          <xsd:enumeration value="B1.1.3 Grundsatzziel und strategische Ziele"/>
          <xsd:enumeration value="B1.1.4 Führungskonzept"/>
          <xsd:enumeration value="B1.1.5 Ziele des Qualitätsmanagementsystems"/>
          <xsd:enumeration value="B1.1.6 Grundsätze zu Sterbebegleitung und -hilfe"/>
          <xsd:enumeration value="B1.1.7 Strategisches Personalkonzept"/>
          <xsd:enumeration value="B1.1.8 Unternehmenskommunikation Konzept"/>
          <xsd:enumeration value="B1.1.9 Sicherung der Wirtschaftlichkeit in Pflegeheimen"/>
          <xsd:enumeration value="B1.1.12 Ethische Leitlinien Innovation"/>
          <xsd:enumeration value="B1.1.13 Nachhaltigkeitskonzept"/>
          <xsd:enumeration value="B1.1.14 EHS-Schutzkonzept – sicher miteinander"/>
          <xsd:enumeration value="B1.1.15 Sexualität in der Pflege und Betreuung"/>
          <xsd:enumeration value="B1.1.16 Vielfaltskonzept"/>
          <xsd:enumeration value="B1.1.17 Ausbildungskonzept"/>
          <xsd:enumeration value="B1.1.18 Umweltpolitik"/>
          <xsd:enumeration value="B1.1.19 Konzept Freiwilliges Engagement in der EHS"/>
          <xsd:enumeration value="B1.1.20 Quartierskonzept"/>
          <xsd:enumeration value="B1.1.21 Integrationskonzept"/>
          <xsd:enumeration value="B1.1.22 Partizipation Kunden"/>
          <xsd:enumeration value="B1.1.23 KI-Strategie"/>
          <xsd:enumeration value="B1.1.24 Diakonische Profilierung"/>
          <xsd:enumeration value="B1.2.1 Grundstruktur EHS"/>
          <xsd:enumeration value="B1.3.7 Qualitätsmanagement EHS"/>
          <xsd:enumeration value="B1.3.8 Qualitätsmanagement WohnenPLUS"/>
          <xsd:enumeration value="B1.4.1 Interne Kommunikations- und Informationsstruktur"/>
          <xsd:enumeration value="B1.4.10 Social Media"/>
          <xsd:enumeration value="B1.4.11 Zusammenarbeit mit Vertrauenspersonen"/>
          <xsd:enumeration value="B1.4.14 EHS-Seniorinnen und -Senioren"/>
          <xsd:enumeration value="B1.4.2 Ethische Fallbesprechung"/>
          <xsd:enumeration value="B1.4.3 Konvent der Evangelischen Heimstiftung"/>
          <xsd:enumeration value="B1.4.4 E-Mail mit Outlook Exchange"/>
          <xsd:enumeration value="B1.4.5 Externe Kommunikation"/>
          <xsd:enumeration value="B1.4.6 Ansprechbarkeit Einrichtungen"/>
          <xsd:enumeration value="B1.4.7 MD Erreichbarkeit und Rufbereitschaft"/>
          <xsd:enumeration value="B1.4.8 Interdisziplinäre Fallbesprechung"/>
          <xsd:enumeration value="B1.4.9 Geschäftsführung Organisation und Assistenz"/>
          <xsd:enumeration value="B1.4.12 Interessentenmanagement"/>
          <xsd:enumeration value="B1.4.13 Biografiearbeit"/>
          <xsd:enumeration value="B1.5.1 Kooperationen"/>
          <xsd:enumeration value="B2.1.1 Einführung und Einarbeitung neuer Mitarbeiter"/>
          <xsd:enumeration value="B2.1.2 Arbeitsverhältnisse"/>
          <xsd:enumeration value="B2.1.3 Neue Einrichtungsleitungen"/>
          <xsd:enumeration value="B2.1.4 Ende von Arbeitsverhältnissen"/>
          <xsd:enumeration value="B2.2.1 Mitarbeitereinsatzplanung"/>
          <xsd:enumeration value="B2.2.2 Springerpool"/>
          <xsd:enumeration value="B2.2.4 Einsatz von Praktikanten"/>
          <xsd:enumeration value="B2.2.5 Aufgaben- und Anforderungsprofile"/>
          <xsd:enumeration value="B2.2.6 Freiwilligendienste"/>
          <xsd:enumeration value="B2.3.1 Pflichtschulungen"/>
          <xsd:enumeration value="B2.3.3 Altenpflegeausbildung"/>
          <xsd:enumeration value="B2.3.4 Fort- und Weiterbildung"/>
          <xsd:enumeration value="B2.3.5 Pflegeausbildung"/>
          <xsd:enumeration value="B2.3.6 Ausbildung"/>
          <xsd:enumeration value="B2.4.3 Mitarbeitergespräch MAG"/>
          <xsd:enumeration value="B2.5.1 Ehrenamt"/>
          <xsd:enumeration value="B2.5.2 Freiwillige Alltagshelferinnen und –helfer"/>
          <xsd:enumeration value="B2.6.1 Offizielle Feierlichkeiten"/>
          <xsd:enumeration value="B2.6.2 Betriebsveranstaltungen und Geschenke der EHS an MA"/>
          <xsd:enumeration value="B2.6.3 Betriebliche Gesundheitsförderung"/>
          <xsd:enumeration value="B2.6.4 Familienfreundliche EHS"/>
          <xsd:enumeration value="B2.6.5 Betriebliches Eingliederungsmanagement (BEM)"/>
          <xsd:enumeration value="B2.6.6 Ältere Mitarbeitende und Senioren in der EHS"/>
          <xsd:enumeration value="B2.6.7 EHS-Zeitwertsparbuch"/>
          <xsd:enumeration value="B2.6.8 Homeoffice und Mobiles Arbeiten"/>
          <xsd:enumeration value="B2.6.9 Suchtprävention und Suchthilfe"/>
          <xsd:enumeration value="B2.6.10 Lebensphasenorientiertes Arbeiten"/>
          <xsd:enumeration value="B2.7.1 Mitarbeitergewinnung"/>
          <xsd:enumeration value="B3.1 Entwicklung neuer Angebote"/>
          <xsd:enumeration value="B3.1.1 Entwicklung und Bau neuer Einrichtungen"/>
          <xsd:enumeration value="B3.1.2 Übernahme einer Einrichtung"/>
          <xsd:enumeration value="B3.2.2 Belegungssicherung"/>
          <xsd:enumeration value="B3.3.1 Projekte"/>
          <xsd:enumeration value="B4.1.2 Beiräte der Einrichtungen"/>
          <xsd:enumeration value="B4.2.1 Hauszeitschriften"/>
          <xsd:enumeration value="B5.1.3 Revision"/>
          <xsd:enumeration value="B5.1.4 Interne Audits"/>
          <xsd:enumeration value="B5.3.1 Kundenbefragung"/>
          <xsd:enumeration value="B5.4.1 Mitarbeiterbefragung"/>
          <xsd:enumeration value="B5.7 Externe Überprüfungen"/>
          <xsd:enumeration value="B5.7.3 ST Qualitätsprüfungsverfahren"/>
          <xsd:enumeration value="B5.7.4 MD Qualitätsprüfungsverfahren"/>
          <xsd:enumeration value="B5.7.5 TP Qualitätsprüfungsverfahren"/>
          <xsd:enumeration value="B5.8.1 Pflegegradcontrolling"/>
          <xsd:enumeration value="C1.0.1 Wohngruppenkonzept &quot;Wohnen und Leben in Gemeinschaft&quot;"/>
          <xsd:enumeration value="C1.1.1 Aufnahme neuer Bewohner"/>
          <xsd:enumeration value="C1.11.1 Abschiedskultur und Palliative Care"/>
          <xsd:enumeration value="C1.11.2 Gesundheitliche Versorgungsplanung (gVP)"/>
          <xsd:enumeration value="C1.2.10 Schmerzmanagement (ExpST)"/>
          <xsd:enumeration value="C1.2.12 Ernährungsmanagement (ExpST)"/>
          <xsd:enumeration value="C1.2.13 Wundmananagement (ExpST)"/>
          <xsd:enumeration value="C1.2.14 Beziehungsgestaltung in der Pflege von Menschen mit Demenz (ExpST)"/>
          <xsd:enumeration value="C1.2.15 Freiheitsentziehende Maßnahmen (FEM)"/>
          <xsd:enumeration value="C1.2.18 Förderung der Mundgesundheit (ExpST)"/>
          <xsd:enumeration value="C1.2.19 Förderung der Hautintegrität (ExpST)"/>
          <xsd:enumeration value="C1.2.2 Pflegeleitbild, -modell, -konzept"/>
          <xsd:enumeration value="C1.2.3 Pflegeprozess und Pflegeplanung"/>
          <xsd:enumeration value="C1.2.4 Pflegedokumentation"/>
          <xsd:enumeration value="C1.2.5 Pflegeorganisation"/>
          <xsd:enumeration value="C1.2.6 Pflegevisite"/>
          <xsd:enumeration value="C1.2.7 Dekubitusprophylaxe (ExpST)"/>
          <xsd:enumeration value="C1.2.8 Sturzprophylaxe (ExpST)"/>
          <xsd:enumeration value="C1.2.9 Kontinenzförderung (ExpST)"/>
          <xsd:enumeration value="C1.3.2 Alltagsbegleitung"/>
          <xsd:enumeration value="C1.3.3 Case Management"/>
          <xsd:enumeration value="C1.4.1 Behandlungspflege"/>
          <xsd:enumeration value="C1.6.1 Speisenversorgung"/>
          <xsd:enumeration value="C1.7.1 Wäscheversorgung"/>
          <xsd:enumeration value="C1.8.1 Gottesdienste und Andachten"/>
          <xsd:enumeration value="C1.9 Räumlichkeiten und Ambiente"/>
          <xsd:enumeration value="C11 HDG"/>
          <xsd:enumeration value="C11.1 Reinigung"/>
          <xsd:enumeration value="C11.1.1 HDG Einkauf Verbrauchsgüter HW"/>
          <xsd:enumeration value="C11.1.2 HDG Reinigung"/>
          <xsd:enumeration value="C11.2 Catering"/>
          <xsd:enumeration value="C11.2.1 HDG Catering Cook &amp; Chill"/>
          <xsd:enumeration value="C11.2.2 HDG Catering Cook &amp; Hold"/>
          <xsd:enumeration value="C11.3 Wäsche"/>
          <xsd:enumeration value="C11.3.1 HDG Wäsche"/>
          <xsd:enumeration value="C11.4 Weitere Leistungen"/>
          <xsd:enumeration value="C14.0.1 Betriebskonzept Mobile Dienste"/>
          <xsd:enumeration value="C14.1.1 Beratung ambulant"/>
          <xsd:enumeration value="C14.11.1 MD Tourenplanung"/>
          <xsd:enumeration value="C14.12.1 MD Betreuung"/>
          <xsd:enumeration value="C14.2.1 MD Aufnahme von Kunden"/>
          <xsd:enumeration value="C14.2.2 MD Nichtantreffen von Kunden"/>
          <xsd:enumeration value="C14.3.3 MD Pflegeprozess und Pflegeplanung"/>
          <xsd:enumeration value="C14.3.4 MD Pflegedokumentation"/>
          <xsd:enumeration value="C14.3.6 MD Pflegevisite"/>
          <xsd:enumeration value="C14.3.7 MD Dekubitusprophylaxe (ExpST)"/>
          <xsd:enumeration value="C14.3.8 MD Sturzprophylaxe (ExpST)"/>
          <xsd:enumeration value="C14.3.9 MD Kontinenzförderung (ExpST)"/>
          <xsd:enumeration value="C14.3.10 MD Schmerzmanagement (ExpST)"/>
          <xsd:enumeration value="C14.3.12 MD Ernährungsmanagement (ExpST)"/>
          <xsd:enumeration value="C14.3.13 MD Wundmanagement (ExpST)"/>
          <xsd:enumeration value="C14.3.14 MD Beziehungsgestaltung in der Pflege von Menschen mit Demenz (ExpST)"/>
          <xsd:enumeration value="C14.3.18 MD Förderung der Mundgesundheit (ExpST)"/>
          <xsd:enumeration value="C14.3.19 MD Förderung der Hautintegrität (ExpST)"/>
          <xsd:enumeration value="C14.4.2 MD Behandlungspflege"/>
          <xsd:enumeration value="C14.6.1 MD Hauswirtschaft"/>
          <xsd:enumeration value="C14.9.1 MD Abschiedskultur und Palliative Care"/>
          <xsd:enumeration value="C15 MeTraVit"/>
          <xsd:enumeration value="C15.0 Konzepte MeTraVit"/>
          <xsd:enumeration value="C15.1 Überblick Angebotsspektrum"/>
          <xsd:enumeration value="C15.2 Heilmittel – ärztlich verordnetete therapeutische Leistungen"/>
          <xsd:enumeration value="C15.2.1 Heilmittel-VO MeTraVit-Praxis"/>
          <xsd:enumeration value="C15.2.2 Heilmittel-VO Pflegeheim"/>
          <xsd:enumeration value="C15.2.3 Heilmittel-VO AKIP"/>
          <xsd:enumeration value="C15.2.4 Heilmitttel-VO Blanko"/>
          <xsd:enumeration value="C15.3 Funktionstraining"/>
          <xsd:enumeration value="C15.4 Präventionsangebote"/>
          <xsd:enumeration value="C15.5 Reha-Nachsorge"/>
          <xsd:enumeration value="C15.5.1 IRENA"/>
          <xsd:enumeration value="C15.5.2 T-RENA"/>
          <xsd:enumeration value="C15.5.2 T-RENA"/>
          <xsd:enumeration value="C15.6 Rehasport"/>
          <xsd:enumeration value="C15.7 EAP Erweiterte ambulante Physiotherapie"/>
          <xsd:enumeration value="C16.5.1 Johanniter Hausnotruf BTW_PW"/>
          <xsd:enumeration value="C17.1.1 ALADIEN Betrieb"/>
          <xsd:enumeration value="C17.3.1 Ortung"/>
          <xsd:enumeration value="C20.0.2 Betriebskonzept ambulant betreute WG"/>
          <xsd:enumeration value="C20.1.1 Neukunden WohnenPLUS"/>
          <xsd:enumeration value="C20.2.1 ambWG Organisatorisches"/>
          <xsd:enumeration value="C3 Bildungszentrum"/>
          <xsd:enumeration value="C3.0 Konzepte Bildungszentrum"/>
          <xsd:enumeration value="C3.1 Anmeldung und Aufnahmeverfahren BZ"/>
          <xsd:enumeration value="C3.2 Beendigung einer Maßnahme BZ"/>
          <xsd:enumeration value="C3.3 Assessmentmaßnahme BZ"/>
          <xsd:enumeration value="C3.4 Berufsvorbereitende Maßnahmen BZ"/>
          <xsd:enumeration value="C3.5 Ausbildung, Umschulung, Qualifizierungsmaßnahmen BZ"/>
          <xsd:enumeration value="C3.6 Rehabilitationsbegleitende Dienste BZ"/>
          <xsd:enumeration value="C3.7 Berufsbildungsbereich"/>
          <xsd:enumeration value="C4 Werkstatt für behinderte Menschen"/>
          <xsd:enumeration value="C4.1 Einführung von Beschäftigten WfbM"/>
          <xsd:enumeration value="C4.4 Kundenanfrage WfbM"/>
          <xsd:enumeration value="C4.5 Arbeitsvorbereitung WfbM"/>
          <xsd:enumeration value="C4.6 Produktion und Dienstleistungen WfbM"/>
          <xsd:enumeration value="C4.7 Warenausgang WfbM"/>
          <xsd:enumeration value="C4.8 Aktenvernichtung WfbM"/>
          <xsd:enumeration value="C4.9 Bildung und Persönlichkeitsförderung WfbM"/>
          <xsd:enumeration value="C5 Wohnen für behinderte Menschen"/>
          <xsd:enumeration value="C5.2 Gestaltung von Tagesabläufen WO"/>
          <xsd:enumeration value="C5.3 Auszug von Bewohnern WO"/>
          <xsd:enumeration value="C5.4 Ambulant Begleitetes Wohnen WO"/>
          <xsd:enumeration value="C5.5 Tagesbetreuung für Erwachsene WO"/>
          <xsd:enumeration value="C6 Betreutes Wohnen (BTW)"/>
          <xsd:enumeration value="C6.0 BTW Konzept"/>
          <xsd:enumeration value="C6.0.1 Betreutes Wohnen Konzept"/>
          <xsd:enumeration value="C6.1 BTW Ein- und Auszug"/>
          <xsd:enumeration value="C6.1.2 Betreutes Wohnen Pflegewohnen Intern – Vermietung"/>
          <xsd:enumeration value="C6.1.3 Betreutes Wohnen Pflegewohnen Extern – Betreuung"/>
          <xsd:enumeration value="C6.2 BTW Grundservice"/>
          <xsd:enumeration value="C9.0.1 Tagespflege Konzept"/>
          <xsd:enumeration value="C9.1.1 TP Aufnahme neuer Gäste"/>
          <xsd:enumeration value="C9.2.10 TP Schmerzmanagement (ExpST)"/>
          <xsd:enumeration value="C9.2.12 TP Ernährungsmanagement (ExpST)"/>
          <xsd:enumeration value="C9.2.13 TP Wundmanagement (ExpST)"/>
          <xsd:enumeration value="C9.2.3 TP Pflegeprozess und Pflegeplanung"/>
          <xsd:enumeration value="C9.2.4 TP Pflegedokumentation"/>
          <xsd:enumeration value="C9.2.6 TP Pflegevisite"/>
          <xsd:enumeration value="C9.2.7 TP Dekubitusprophylaxe (ExpST)"/>
          <xsd:enumeration value="C9.2.8 TP Sturzprophylaxe (ExpST)"/>
          <xsd:enumeration value="C9.2.9 TP Kontinenzförderung (ExpST)"/>
          <xsd:enumeration value="C9.2.14 TP Beziehungsgestaltung in der Pflege von Menschen mit Demenz (ExpST)"/>
          <xsd:enumeration value="C9.2.18 TP Förderung der Mundgesundheit (ExpST)"/>
          <xsd:enumeration value="C9.2.19 TP Förderung der Hautintegrität (ExpST)"/>
          <xsd:enumeration value="C9.3.1 TP Betreuung"/>
          <xsd:enumeration value="C9.4.1 TP Behandlungspflege"/>
          <xsd:enumeration value="C9.5.1 TP Organisation Fahrdienst"/>
          <xsd:enumeration value="C9.6.1 TP Verpflegungskonzept"/>
          <xsd:enumeration value="D1.2 Lieferantenbewertung"/>
          <xsd:enumeration value="D1.3 Bedarfsermittlung, Spezifikation und Bestellung"/>
          <xsd:enumeration value="D1.3.14 Einkauf Verbrauchsgüter HT"/>
          <xsd:enumeration value="D1.3.3 Einkauf Lebensmittel"/>
          <xsd:enumeration value="D1.3.4 Einkauf von Pflege- und Pflegehilfsmitteln"/>
          <xsd:enumeration value="D1.3.5 Diabetikerversorgung in der EHS"/>
          <xsd:enumeration value="D1.3.6 Dienstkleidung"/>
          <xsd:enumeration value="D1.3.9 Ausstattungs- und Baustandards"/>
          <xsd:enumeration value="D2.1.6 Spenden und Erbschaften zugunsten der Einrichtung"/>
          <xsd:enumeration value="D2.1.7 Geschenke zugunsten der Mitarbeiter"/>
          <xsd:enumeration value="D2.2.1 Investitionsplanung"/>
          <xsd:enumeration value="D2.2.2 Wirtschaftsplanung"/>
          <xsd:enumeration value="D2.2.3 Kurzfristige Erfolgsrechnung"/>
          <xsd:enumeration value="D2.2.4 Sicherstellung der Liquidität im Konzern"/>
          <xsd:enumeration value="D2.3.1 Erteilung von Bankvollmachten"/>
          <xsd:enumeration value="D2.3.10 Sicherung Bezahlung Heimkosten"/>
          <xsd:enumeration value="D2.3.12 Forderungsmanagement"/>
          <xsd:enumeration value="D2.3.13 Abrechnung Inkontinenzversorgung"/>
          <xsd:enumeration value="D2.3.2 Kassenführung"/>
          <xsd:enumeration value="D2.3.5 Kreditorenbuchhaltung zentral"/>
          <xsd:enumeration value="D2.3.7 Debitorenbuchhaltung"/>
          <xsd:enumeration value="D2.3.8 Leistungsabrechnung"/>
          <xsd:enumeration value="D2.3.9 MD Leistungsabrechnung ambulant"/>
          <xsd:enumeration value="D2.4 Verwaltungsaufgaben"/>
          <xsd:enumeration value="D2.4.1 Aufbewahrungsfristen"/>
          <xsd:enumeration value="D2.4.2 Datenschutz"/>
          <xsd:enumeration value="D2.4.3 Kundenverwaltung"/>
          <xsd:enumeration value="D2.4.4 Urheberrechte Lizenzen"/>
          <xsd:enumeration value="D2.4.5 Schlüsselmanagement"/>
          <xsd:enumeration value="D2.5.1 Nebenkostenabrechnung"/>
          <xsd:enumeration value="D2.5.3 Mitarbeiterwohnungen"/>
          <xsd:enumeration value="D2.5.4 Liegenschaftsmanagement"/>
          <xsd:enumeration value="D3 Infrastruktur und Arbeitsumgebung"/>
          <xsd:enumeration value="D3.1 Haustechnik"/>
          <xsd:enumeration value="D3.1.1 Instandhaltung gebäudetechnischer Anlagen"/>
          <xsd:enumeration value="D3.1.2 Unterhalt elektrischer Geräte"/>
          <xsd:enumeration value="D3.1.3 Zusammenarbeit EHS-Energie"/>
          <xsd:enumeration value="D3.1.4 Abfälle Entsorgung"/>
          <xsd:enumeration value="D3.1.5 Gebäude – Energieeffizienz"/>
          <xsd:enumeration value="D3.2.1 Hausreinigung"/>
          <xsd:enumeration value="D3.2.2 Zusammenarbeit HDG"/>
          <xsd:enumeration value="D3.3.1 Medizinprodukte - Technik Pflege"/>
          <xsd:enumeration value="D3.4.1 Dienstfahrzeuge"/>
          <xsd:enumeration value="D3.4.2 Dienstreisen, Bewirtung und Arbeitsessen"/>
          <xsd:enumeration value="D3.5.1 Arbeitsschutz"/>
          <xsd:enumeration value="D3.6.1 Brandschutz"/>
          <xsd:enumeration value="D3.6.2 Krisenmanagement"/>
          <xsd:enumeration value="D3.7.1 Hygienemanagement"/>
          <xsd:enumeration value="D3.7.2 HACCP-Konzept"/>
          <xsd:enumeration value="D3.7.3 MD Hygienemanagement"/>
          <xsd:enumeration value="D3.7.4 Lebensmittelhygienepraxis in der Wohnküche"/>
          <xsd:enumeration value="D3.7.5 Lebensmittelhygiene in der Produktionsküche (HACCP)"/>
          <xsd:enumeration value="D3.8.2 Bauabzugssteuer"/>
          <xsd:enumeration value="D3.8.3 Gebäudeüberlassung Heime"/>
          <xsd:enumeration value="D3.8.4 Gebäudeüberlassung WohnenPLUS-Residenz"/>
          <xsd:enumeration value="D3.9.1 IT Compliance"/>
          <xsd:enumeration value="D3.9.2 IT Hardware Lebenszyklus"/>
          <xsd:enumeration value="D3.9.3 IT-Servicemanagement"/>
          <xsd:enumeration value="D3.10.1 Erste Hilfe und Notfälle"/>
          <xsd:enumeration value="D3.11.1 Umweltmanagementsystem"/>
          <xsd:enumeration value="D4.1.1 Verbesserungswesen der EHS"/>
          <xsd:enumeration value="D4.2.2 Beschwerdemanagement der EHS"/>
          <xsd:enumeration value="########### NICHT MEHR VERWENDEN ############"/>
          <xsd:enumeration value="A1 Entwicklungsgeschichte"/>
          <xsd:enumeration value="A1.2 Entwicklungsgeschichte"/>
          <xsd:enumeration value="A3 Legende"/>
          <xsd:enumeration value="A3.1 Erläuterung zum QMH"/>
          <xsd:enumeration value="B1 Grundlagen der Führung"/>
          <xsd:enumeration value="B1.1 Politik und Strategie"/>
          <xsd:enumeration value="B1.1.12 Ethische Leitsätze Digitalisierung"/>
          <xsd:enumeration value="B1.1.15 Sexualität im Alter"/>
          <xsd:enumeration value="B1.1.19 Freiwilligenkonzept"/>
          <xsd:enumeration value="B1.2 Aufbauorganisation"/>
          <xsd:enumeration value="B1.3 Qualitätsmanagementsystem"/>
          <xsd:enumeration value="B1.4 Kommunikations- und Informationsstruktur"/>
          <xsd:enumeration value="B1.5 Kooperationen und Partnerschaften"/>
          <xsd:enumeration value="B2 Mitarbeitende und Qualifikation"/>
          <xsd:enumeration value="B2.1 Beginn und Ende von Arbeitsverhältnissen"/>
          <xsd:enumeration value="B2.2 Mitarbeiterplanung und Mitarbeitereinsatz"/>
          <xsd:enumeration value="B2.6.8 Homeoffice Nutzung"/>
          <xsd:enumeration value="B2.3 Aus-, Fort- und Weiterbildung"/>
          <xsd:enumeration value="B2.4 Mitarbeiterentwicklung und Mitarbeiterbeurteilung"/>
          <xsd:enumeration value="B2.5 Ehrenamtliche Mitarbeitende"/>
          <xsd:enumeration value="B2.6 Mitarbeiterorientierung"/>
          <xsd:enumeration value="B2.7 Mitarbeitergewinnung"/>
          <xsd:enumeration value="B3 Entwicklung von Leistungen"/>
          <xsd:enumeration value="B3.1.1 Entwicklung, Aufbau oder Übernahme einer Einrichtung"/>
          <xsd:enumeration value="B3.2 Marketing"/>
          <xsd:enumeration value="B3.3 Innovation"/>
          <xsd:enumeration value="B4 Öffentlichkeitsarbeit"/>
          <xsd:enumeration value="B4.1 Einbindung in die bürgerliche Gemeinde und Kirchengemeinde"/>
          <xsd:enumeration value="B4.2 Angebote, Werbung, Public Relations"/>
          <xsd:enumeration value="B5 Controlling und Ergebnisse"/>
          <xsd:enumeration value="B5.1 Bewertung und Weiterentwicklung des QMS"/>
          <xsd:enumeration value="B5.3 Ermittlung der Kundenzufriedenheit"/>
          <xsd:enumeration value="B5.4 Ermittlung der Mitarbeiterzufriedenheit"/>
          <xsd:enumeration value="B5.5 Ermittlung der Wirtschaftlichkeit"/>
          <xsd:enumeration value="B5.6 Ergebnisvergleiche, Benchmarking"/>
          <xsd:enumeration value="B5.7.1 MDK-Prüfung und Heimaufsicht"/>
          <xsd:enumeration value="B5.7.2 MD MDK-Prüfung"/>
          <xsd:enumeration value="B5.7.3 Qualitätsprüfungsverfahren und Heimaufsicht"/>
          <xsd:enumeration value="B5.8 Controlling in der Pflege"/>
          <xsd:enumeration value="C1 Pflegeeinrichtungen"/>
          <xsd:enumeration value="C1.0 Konzepte Pflege"/>
          <xsd:enumeration value="C1.1 Aufnahme neuer Bewohner"/>
          <xsd:enumeration value="C1.1.2 Kunden-/Bewohnerverwaltung"/>
          <xsd:enumeration value="C1.10 Zusatzangebote"/>
          <xsd:enumeration value="C1.11 Abschied von Bewohnern"/>
          <xsd:enumeration value="C1.11 Abschiedskultur und Palliative Care"/>
          <xsd:enumeration value="C1.2.9 Förderung der Harnkontinenz (ExpST)"/>
          <xsd:enumeration value="C1.2.9 Kontinenzförderung"/>
          <xsd:enumeration value="C1.5 Teilstationäre Pflege"/>
          <xsd:enumeration value="C1.6 Speisenversorgung"/>
          <xsd:enumeration value="C1.6.0 Speisenversorgung Konzept"/>
          <xsd:enumeration value="C1.12.1 Zusammenarbeit mit Bezugspersonen"/>
          <xsd:enumeration value="C14.3.9 MD Förderung der Harnkontinenz (ExpST)"/>
          <xsd:enumeration value="C14.3.9 Kontinenzförderung (ExpST)"/>
          <xsd:enumeration value="D3.7.3 MD Hygiene"/>
          <xsd:enumeration value="D2.4.5 Aufbewahrungsfristen zentral"/>
          <xsd:enumeration value="C14.9.1 MD Abschiedskultur"/>
          <xsd:enumeration value="C14.9 Abschiedskultur"/>
          <xsd:enumeration value="C17 ALADIEN"/>
          <xsd:enumeration value="C17 ALADIEN (Alltagsunterstützende Assistenzsysteme mit Dienstleistungen)"/>
          <xsd:enumeration value="C1.2.16 Palliative Care"/>
          <xsd:enumeration value="C1.11.1 Abschiedskultur"/>
          <xsd:enumeration value="C1.2.17 Gesundheitliche Versorgungsplanung (gVP)"/>
          <xsd:enumeration value="C1.2 Pflege"/>
          <xsd:enumeration value="C1.2.17 Gesundheitliche Versorgungsplanung (gVP)"/>
          <xsd:enumeration value="C1.3 (Psycho-) Soziale Betreuung"/>
          <xsd:enumeration value="C1.4 Medizinische Versorgung und Therapie"/>
          <xsd:enumeration value="C1.4.2 Erste Hilfe, Notfälle"/>
          <xsd:enumeration value="C1.7 Wäscheversorgung"/>
          <xsd:enumeration value="C1.8 Diakonisch-kirchliche Angebote"/>
          <xsd:enumeration value="C1.12 Zusammenarbeit mit Angehörigen"/>
          <xsd:enumeration value="C6.1.2 Betreutes Wohnen/Pflegewohnen Eigen - Vermietung"/>
          <xsd:enumeration value="C6.1.3 Betreutes Wohnen Fremd - Betreuung"/>
          <xsd:enumeration value="C9.2.3 TP Pflegeprozess und -planung"/>
          <xsd:enumeration value="C9.2.9 Kontinenzförderung (ExpST)"/>
          <xsd:enumeration value="C9.2.9 Kontinenzförderung"/>
          <xsd:enumeration value="C10 ABG"/>
          <xsd:enumeration value="C10.1 Kundenanfrage ABG"/>
          <xsd:enumeration value="C10.2 Verkauf ABG"/>
          <xsd:enumeration value="C10.3 Honorartätigkeiten ABG"/>
          <xsd:enumeration value="C10.4 Vermittlung von Waren und Dienstleistungen ABG"/>
          <xsd:enumeration value="C10.5 Rechnungsstellung ABG"/>
          <xsd:enumeration value="C12 Zentrale (ZHS)"/>
          <xsd:enumeration value="C14 Mobile Dienste"/>
          <xsd:enumeration value="C14.0 Konzepte ambulante Pflege"/>
          <xsd:enumeration value="C14.1 Beratung und Vermittlung"/>
          <xsd:enumeration value="C14.2 Aufnahme von Neukunden"/>
          <xsd:enumeration value="C14.3 Pflege"/>
          <xsd:enumeration value="C14.3.2 Pflegekonzept Mobile Dienste"/>
          <xsd:enumeration value="C14.3.11 MD Pflege von Menschen mit chronischen Wunden (ExpST)"/>
          <xsd:enumeration value="C14.4 Medizinische Versorgung und Therapie"/>
          <xsd:enumeration value="C14.4.1 MD Erste Hilfe, Notfälle"/>
          <xsd:enumeration value="C14.5 Mobiler Mittagstisch"/>
          <xsd:enumeration value="C14.6 Hauswirtschaftliche Versorgung"/>
          <xsd:enumeration value="C14.7 Beendigung der Pflege und Betreuung"/>
          <xsd:enumeration value="C14.8 Zusatzangebote"/>
          <xsd:enumeration value="C14.9 Abschiedskultur und Palliative Care"/>
          <xsd:enumeration value="C14.10 Kooperationen Mobile Dienste"/>
          <xsd:enumeration value="C14.11 Tourenplanung"/>
          <xsd:enumeration value="C15.8 Rehasport"/>
          <xsd:enumeration value="C16 Hausnotruf (HNR)"/>
          <xsd:enumeration value="C16.0 HNR Konzept Hausnotruf"/>
          <xsd:enumeration value="C16.1 HNR Aufnahme neuer Kunden"/>
          <xsd:enumeration value="C16.1.1 HNR BTW Neukunden"/>
          <xsd:enumeration value="C16.2 HNR Laufender Betrieb"/>
          <xsd:enumeration value="C16.2.1 HNR BTW Laufender Betrieb"/>
          <xsd:enumeration value="C16.3 HNR BTW Inbetriebnahme Einrichtung"/>
          <xsd:enumeration value="C16.3.1 HNR BTW Erstattung PK-Leistungen"/>
          <xsd:enumeration value="C16.4 HNR BTW Ablehnung"/>
          <xsd:enumeration value="C16.4.1 HNR BTW Ablehnung durch Kunde"/>
          <xsd:enumeration value="C16.5 Johanniter Hausnotruf"/>
          <xsd:enumeration value="C17 Assistenzsysteme und ALADIEN"/>
          <xsd:enumeration value="C17.0 ALADIEN Konzept"/>
          <xsd:enumeration value="C17.1 ALADIEN Betrieb"/>
          <xsd:enumeration value="C17.2 ALADIEN Information"/>
          <xsd:enumeration value="C17.3 Ortung"/>
          <xsd:enumeration value="C2 Medizinische Rehabilitation"/>
          <xsd:enumeration value="C2.1 Stationäre Medizinische Rehabilitation"/>
          <xsd:enumeration value="C2.2 Selbstzahler"/>
          <xsd:enumeration value="C2.3 Ambulante Rehabilitation"/>
          <xsd:enumeration value="C20 WohnenPLUS"/>
          <xsd:enumeration value="C20.0 Wplus Konzepte"/>
          <xsd:enumeration value="C20.0.1 Betriebskonzept WohnenPLUS"/>
          <xsd:enumeration value="C20.1 Aufnahme Kunden WohnenPLUS"/>
          <xsd:enumeration value="C20.2 Ambulant betreute Wohngemeinschaft"/>
          <xsd:enumeration value="C7 Fa. START"/>
          <xsd:enumeration value="C7.1 Auswahl von Beschäftigten START"/>
          <xsd:enumeration value="C7.3 Auftragsakquise START"/>
          <xsd:enumeration value="C7.4 Kundenanfrage START"/>
          <xsd:enumeration value="C7.5 Arbeitsvorbereitung START"/>
          <xsd:enumeration value="C7.6 Produktion und Dienstleistungen START"/>
          <xsd:enumeration value="C7.7 Warenausgang START"/>
          <xsd:enumeration value="C7.9 Bildung und Persönlichkeitsförderung START"/>
          <xsd:enumeration value="C9 Tagespflege (TP)"/>
          <xsd:enumeration value="C9.0 TP Konzepte Tagespflege"/>
          <xsd:enumeration value="C9.1 TP Aufnahme neuer Tagespflegegäste"/>
          <xsd:enumeration value="C9.2.9 TP Förderung der Harnkontinenz (ExpST)"/>
          <xsd:enumeration value="C9.2 TP Pflege"/>
          <xsd:enumeration value="C9.3 TP Betreuung"/>
          <xsd:enumeration value="C9.4 TP Medizinische Versorgung und Therapie"/>
          <xsd:enumeration value="C9.5 TP Fahrdienst"/>
          <xsd:enumeration value="C9.6 TP Hauswirtschaftliche Leistungen"/>
          <xsd:enumeration value="C9.7 TP Zusammenarbeit mit Bezugspersonen"/>
          <xsd:enumeration value="C9.7.1 TP Zusammenarbeit mit Bezugspersonen"/>
          <xsd:enumeration value="C9.8 TP Abschiedskultur"/>
          <xsd:enumeration value="C9.8.1 TP Abschiedskultur"/>
          <xsd:enumeration value="C15.10 Abrechnung von Heilmitteln und Verordnungen"/>
          <xsd:enumeration value="C15.5 Vorgehen bei ambulante Badekuren"/>
          <xsd:enumeration value="C15.6 Vorgehen bei Selbstzahlerleistungen"/>
          <xsd:enumeration value="C15.8 Rehasport"/>
          <xsd:enumeration value="C15.7 IRENA/T-RENA"/>
          <xsd:enumeration value="C15.9 EAP Erweiterte ambulante Physiotherapie"/>
          <xsd:enumeration value="D Unterstützende Aspekte"/>
          <xsd:enumeration value="D1 Beschaffung von Waren und Dienstleitstungen"/>
          <xsd:enumeration value="D1.1 Budgetverantwortung"/>
          <xsd:enumeration value="D1.1.1 EHS-Geschäftsordnung"/>
          <xsd:enumeration value="D1.3.1 EDV Hardware und Lizenzen"/>
          <xsd:enumeration value="D1.3.10 Nutzung eines Homeoffice"/>
          <xsd:enumeration value="D1.3.11 IT-Berechtigungen"/>
          <xsd:enumeration value="D1.3.13 Einkauf Verbrauchsgüter HW"/>
          <xsd:enumeration value="D1.4 Wareneingang"/>
          <xsd:enumeration value="D1.5 Rechnungsfreigabe"/>
          <xsd:enumeration value="D2 Administrative Aspekte"/>
          <xsd:enumeration value="D2.1 Einnahmen"/>
          <xsd:enumeration value="D2.1.8 Pflegegradcontrolling"/>
          <xsd:enumeration value="D2.1.2 MD Leistungsabrechnung zentral"/>
          <xsd:enumeration value="D2.1.9 Entgelterhöhungen Grundservice_Betreuungsleistungen"/>
          <xsd:enumeration value="D2.2 Finanzmanagement"/>
          <xsd:enumeration value="D2.3 Rechnungswesen"/>
          <xsd:enumeration value="D2.3.6 Allgemeine Buchhaltung"/>
          <xsd:enumeration value="D2.3.11 Mahnwesen"/>
          <xsd:enumeration value="D2.5 Liegenschaften"/>
          <xsd:enumeration value="D2.5.2 Mieterhöhungsmanagement"/>
          <xsd:enumeration value="D3.2 Hauswirtschaftliche Leistungen"/>
          <xsd:enumeration value="D3.2.3 Speisenproduktion"/>
          <xsd:enumeration value="D3.3 Umgang mit Hilfsmitteln"/>
          <xsd:enumeration value="D3.4 Fuhrpark und Fahrten"/>
          <xsd:enumeration value="D3.5 Arbeitssicherheit"/>
          <xsd:enumeration value="D3.6 Katastrophenmanagement"/>
          <xsd:enumeration value="D3.7 Hygiene"/>
          <xsd:enumeration value="D3.11 Umweltmanagement"/>
          <xsd:enumeration value="D3.9 IT"/>
          <xsd:enumeration value="D3.8 Bauwesen"/>
          <xsd:enumeration value="D3.10 Erste Hilfe und Notfälle"/>
          <xsd:enumeration value="D4 Vorgehen bei Beschwerden, Fehlern und Verbesserungen"/>
          <xsd:enumeration value="D4.1 Verbesserungswesen"/>
          <xsd:enumeration value="D4.2 Beschwerdemanagement"/>
          <xsd:enumeration value="D4.3 Korrektur- und Vorbeugemaßnahmen"/>
          <xsd:enumeration value="D4.3.1 Betriebliches Vorschlagswesen"/>
        </xsd:restriction>
      </xsd:simpleType>
    </xsd:element>
    <xsd:element name="Verbindlichkeit" ma:index="6" nillable="true" ma:displayName="Verbindlichkeit" ma:default="Verbindlich" ma:format="Dropdown" ma:internalName="Verbindlichkeit" ma:readOnly="false">
      <xsd:simpleType>
        <xsd:restriction base="dms:Choice">
          <xsd:enumeration value="Verbindlich"/>
          <xsd:enumeration value="Optional"/>
        </xsd:restriction>
      </xsd:simpleType>
    </xsd:element>
    <xsd:element name="Dokumentenverwendung" ma:index="8" nillable="true" ma:displayName="Dokumentenverwendung" ma:format="Dropdown" ma:internalName="Dokumentenverwendung" ma:readOnly="false">
      <xsd:simpleType>
        <xsd:restriction base="dms:Choice">
          <xsd:enumeration value="EHS-Dokument"/>
          <xsd:enumeration value="EHS-Vorlage zur Anpassung"/>
          <xsd:enumeration value="Einrichtungsspezifisches Dokument auf Grundlage einer EHS-Vorlage"/>
          <xsd:enumeration value="Einrichtungsspezifisches Umsetzungsdokument"/>
          <xsd:enumeration value="Einrichtungsspezifisches Dokument"/>
        </xsd:restriction>
      </xsd:simpleType>
    </xsd:element>
    <xsd:element name="Leistungsbereiche" ma:index="9" nillable="true" ma:displayName="Leistungsbereiche" ma:internalName="Leistungsbereiche" ma:readOnly="false">
      <xsd:complexType>
        <xsd:complexContent>
          <xsd:extension base="dms:MultiChoice">
            <xsd:sequence>
              <xsd:element name="Value" maxOccurs="unbounded" minOccurs="0" nillable="true">
                <xsd:simpleType>
                  <xsd:restriction base="dms:Choice">
                    <xsd:enumeration value="Hauswirtschaft"/>
                    <xsd:enumeration value="Haustechnik"/>
                    <xsd:enumeration value="Pflege stationär"/>
                    <xsd:enumeration value="Alltagsbegleitung"/>
                    <xsd:enumeration value="Pflege ambulant"/>
                    <xsd:enumeration value="Betreuung ambulant"/>
                    <xsd:enumeration value="TP"/>
                    <xsd:enumeration value="TP integriert"/>
                    <xsd:enumeration value="WohnenPLUS"/>
                    <xsd:enumeration value="ambWG"/>
                    <xsd:enumeration value="Pflegewohnen"/>
                    <xsd:enumeration value="BTW"/>
                    <xsd:enumeration value="ALADIEN"/>
                    <xsd:enumeration value="HNR"/>
                    <xsd:enumeration value="HDG"/>
                    <xsd:enumeration value="Produktionsküche"/>
                  </xsd:restriction>
                </xsd:simpleType>
              </xsd:element>
            </xsd:sequence>
          </xsd:extension>
        </xsd:complexContent>
      </xsd:complexType>
    </xsd:element>
    <xsd:element name="Pruefverfahren" ma:index="10" nillable="true" ma:displayName="Pruefverfahren" ma:internalName="Pruefverfahren" ma:readOnly="false">
      <xsd:complexType>
        <xsd:complexContent>
          <xsd:extension base="dms:MultiChoice">
            <xsd:sequence>
              <xsd:element name="Value" maxOccurs="unbounded" minOccurs="0" nillable="true">
                <xsd:simpleType>
                  <xsd:restriction base="dms:Choice">
                    <xsd:enumeration value="EMAS"/>
                    <xsd:enumeration value="QPV"/>
                    <xsd:enumeration value="AZAV"/>
                    <xsd:enumeration value="### nicht mehr verwenden:"/>
                    <xsd:enumeration value="MDK"/>
                    <xsd:enumeration value="QPV AZAV"/>
                  </xsd:restriction>
                </xsd:simpleType>
              </xsd:element>
            </xsd:sequence>
          </xsd:extension>
        </xsd:complexContent>
      </xsd:complexType>
    </xsd:element>
    <xsd:element name="Notiz" ma:index="13" nillable="true" ma:displayName="Notiz" ma:internalName="Notiz" ma:readOnly="false">
      <xsd:simpleType>
        <xsd:restriction base="dms:Note">
          <xsd:maxLength value="255"/>
        </xsd:restriction>
      </xsd:simpleType>
    </xsd:element>
    <xsd:element name="PZEFunktion" ma:index="14" nillable="true" ma:displayName="PZEFunktion" ma:format="Dropdown" ma:internalName="PZEFunktion" ma:readOnly="false">
      <xsd:simpleType>
        <xsd:union memberTypes="dms:Text">
          <xsd:simpleType>
            <xsd:restriction base="dms:Choice">
              <xsd:enumeration value="RD"/>
              <xsd:enumeration value="HD"/>
              <xsd:enumeration value="PDL"/>
              <xsd:enumeration value="LATB"/>
              <xsd:enumeration value="LSD"/>
              <xsd:enumeration value="HWL_HBL"/>
              <xsd:enumeration value="KL"/>
              <xsd:enumeration value="PA"/>
              <xsd:enumeration value="Hyg. Ansprechp."/>
              <xsd:enumeration value="SD"/>
              <xsd:enumeration value="VW_BS"/>
              <xsd:enumeration value="EAK"/>
              <xsd:enumeration value="GKM"/>
              <xsd:enumeration value="QB"/>
              <xsd:enumeration value="HT"/>
              <xsd:enumeration value="RDMD"/>
              <xsd:enumeration value="PDL MD"/>
              <xsd:enumeration value="QB MD"/>
              <xsd:enumeration value="TL MD"/>
              <xsd:enumeration value="Ltg. TP MD"/>
              <xsd:enumeration value="Hauptgeschäftsführung"/>
              <xsd:enumeration value="GF HDG"/>
              <xsd:enumeration value="Geschäftsführung"/>
              <xsd:enumeration value="**** GBL ab Oktober 2023 ********"/>
              <xsd:enumeration value="GBL I Personal &amp; Organisation"/>
              <xsd:enumeration value="GBL II Wirtschaft &amp; Finanzen"/>
              <xsd:enumeration value="GBL III Pflegeheime &amp; Bau"/>
              <xsd:enumeration value="GBL IV Pflegedienste &amp; Innovation"/>
              <xsd:enumeration value="Ltg. S01 GFK-Büro"/>
              <xsd:enumeration value="Ltg. S02 Kommunikation und Politik"/>
              <xsd:enumeration value="Ltg. S03 Revision"/>
              <xsd:enumeration value="Ltg. S04 Theologie &amp; Ethik"/>
              <xsd:enumeration value="Ltg. S05 Recht"/>
              <xsd:enumeration value="Ltg. S06 Qualitätsmanagement"/>
              <xsd:enumeration value="Ltg. IPA"/>
              <xsd:enumeration value="BL RHyW HDG"/>
              <xsd:enumeration value="BL C&amp;C HDG"/>
              <xsd:enumeration value="BL C&amp;H HDG"/>
              <xsd:enumeration value="ReL"/>
              <xsd:enumeration value="RL R11 Personal Grundsatzaufgaben"/>
              <xsd:enumeration value="RL R12 Personalmanagement"/>
              <xsd:enumeration value="RL R13 Personalservice"/>
              <xsd:enumeration value="RL R14 ZHS Service"/>
              <xsd:enumeration value="RL R15 Gute-Pflege-Center"/>
              <xsd:enumeration value="RL R21 Buchhaltung"/>
              <xsd:enumeration value="RL R22 Controlling"/>
              <xsd:enumeration value="RL R23 Leistungsabrechnung"/>
              <xsd:enumeration value="RL R24 Pflegesätze"/>
              <xsd:enumeration value="RL R25 Liegenschaften"/>
              <xsd:enumeration value="RL R31 Bau"/>
              <xsd:enumeration value="RL R32 Markt &amp; Umwelt"/>
              <xsd:enumeration value="RL R41 Institut Pflege &amp; Alter"/>
              <xsd:enumeration value="RL R42 Assistenzsysteme &amp; Digitalisierung"/>
              <xsd:enumeration value="RL R43 IT Infrastruktur &amp; Betrieb"/>
              <xsd:enumeration value="RL R44 IT Prozesse &amp; Anwendungen"/>
              <xsd:enumeration value="RL R45 Pflege &amp; Alltagsbegleitung"/>
              <xsd:enumeration value="RL R46 Wohnen &amp; Quartier"/>
              <xsd:enumeration value="RL R47 KI"/>
              <xsd:enumeration value="RL R51 Innovationszentrum"/>
              <xsd:enumeration value="RL R52 Assistenzsysteme &amp; Digitalisierung"/>
              <xsd:enumeration value="RL R53 IT Prozesse und Anwendungen"/>
              <xsd:enumeration value="RL R54 IT Infrastruktur und Betrieb"/>
              <xsd:enumeration value="******** Ab 1.1.26 *********"/>
              <xsd:enumeration value="CEO"/>
              <xsd:enumeration value="CPO"/>
              <xsd:enumeration value="CFO"/>
              <xsd:enumeration value="COOH"/>
              <xsd:enumeration value="COOD"/>
              <xsd:enumeration value="RL R01 GFK-Büro"/>
              <xsd:enumeration value="RL R02 Kommunikation &amp; Politik"/>
              <xsd:enumeration value="RL R03 Revision"/>
              <xsd:enumeration value="RL R04 Theologie &amp; Ethik"/>
              <xsd:enumeration value="RL R05 Recht"/>
              <xsd:enumeration value="RL R06 Qualitätsmanagement"/>
              <xsd:enumeration value="Chefarzt Geriatrie"/>
              <xsd:enumeration value="Chefarzt Orthopädie"/>
              <xsd:enumeration value="TBL MeTraVit"/>
              <xsd:enumeration value="Leitung VW"/>
              <xsd:enumeration value="Leitung Praxen"/>
              <xsd:enumeration value="Leitung Sport"/>
              <xsd:enumeration value="Prävention/Projekte"/>
            </xsd:restriction>
          </xsd:simpleType>
        </xsd:union>
      </xsd:simpleType>
    </xsd:element>
    <xsd:element name="PZEFreigabe" ma:index="16" nillable="true" ma:displayName="PZEFreigabe" ma:default="-" ma:format="Dropdown" ma:internalName="PZEFreigabe" ma:readOnly="false">
      <xsd:simpleType>
        <xsd:restriction base="dms:Choice">
          <xsd:enumeration value="-"/>
          <xsd:enumeration value="Ja"/>
          <xsd:enumeration value="Nein"/>
        </xsd:restriction>
      </xsd:simpleType>
    </xsd:element>
    <xsd:element name="FreigeberFunktion" ma:index="17" nillable="true" ma:displayName="FreigeberFunktion" ma:format="Dropdown" ma:internalName="FreigeberFunktion" ma:readOnly="false">
      <xsd:simpleType>
        <xsd:union memberTypes="dms:Text">
          <xsd:simpleType>
            <xsd:restriction base="dms:Choice">
              <xsd:enumeration value="RD"/>
              <xsd:enumeration value="RDMD"/>
              <xsd:enumeration value="ReL"/>
              <xsd:enumeration value="HD"/>
              <xsd:enumeration value="GF HDG"/>
              <xsd:enumeration value="BL"/>
              <xsd:enumeration value="Hauptgeschäftsführung"/>
              <xsd:enumeration value="Geschäftsführung"/>
              <xsd:enumeration value="GFK"/>
              <xsd:enumeration value="GBL I Personal &amp; Organisation"/>
              <xsd:enumeration value="GBL II Wirtschaft &amp; Finanzen"/>
              <xsd:enumeration value="GBL III Pflegeheime &amp; Bau"/>
              <xsd:enumeration value="GBL IV Pflegedienste &amp; Innovation"/>
              <xsd:enumeration value="Prok. START"/>
              <xsd:enumeration value="FaSi"/>
              <xsd:enumeration value="Ltg. S05 Recht"/>
              <xsd:enumeration value="********** ab 1.1.26 *************"/>
              <xsd:enumeration value="CEO"/>
              <xsd:enumeration value="CPO"/>
              <xsd:enumeration value="CFO"/>
              <xsd:enumeration value="COOH"/>
              <xsd:enumeration value="COOD"/>
              <xsd:enumeration value="RL R05 Recht"/>
              <xsd:enumeration value="TBL MeTraVit"/>
              <xsd:enumeration value="GF KBS"/>
            </xsd:restriction>
          </xsd:simpleType>
        </xsd:union>
      </xsd:simpleType>
    </xsd:element>
    <xsd:element name="GFFreigabe" ma:index="19" nillable="true" ma:displayName="FreigeberFreigabe" ma:default="-" ma:format="Dropdown" ma:internalName="GFFreigabe" ma:readOnly="false">
      <xsd:simpleType>
        <xsd:restriction base="dms:Choice">
          <xsd:enumeration value="-"/>
          <xsd:enumeration value="Ja"/>
          <xsd:enumeration value="Nein"/>
        </xsd:restriction>
      </xsd:simpleType>
    </xsd:element>
    <xsd:element name="MitbestimmungFreigabe" ma:index="21" nillable="true" ma:displayName="MitbestimmungFreigabe" ma:default="-" ma:format="Dropdown" ma:internalName="MitbestimmungFreigabe" ma:readOnly="false">
      <xsd:simpleType>
        <xsd:restriction base="dms:Choice">
          <xsd:enumeration value="-"/>
          <xsd:enumeration value="Ja"/>
          <xsd:enumeration value="Nein"/>
        </xsd:restriction>
      </xsd:simpleType>
    </xsd:element>
    <xsd:element name="Begruendung" ma:index="22" nillable="true" ma:displayName="Begruendung" ma:internalName="Begruendung" ma:readOnly="false">
      <xsd:simpleType>
        <xsd:restriction base="dms:Note">
          <xsd:maxLength value="255"/>
        </xsd:restriction>
      </xsd:simpleType>
    </xsd:element>
    <xsd:element name="Freigabedatum" ma:index="23" nillable="true" ma:displayName="Stand" ma:format="DateOnly" ma:internalName="Freigabedatum">
      <xsd:simpleType>
        <xsd:restriction base="dms:DateTime"/>
      </xsd:simpleType>
    </xsd:element>
    <xsd:element name="LinkDokumentAltsystem" ma:index="24" nillable="true" ma:displayName="LinkDokumentAltsystem" ma:format="Hyperlink" ma:internalName="LinkDokumentAltsystem"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QMVersionAlt" ma:index="25" nillable="true" ma:displayName="QMVersionAlt" ma:internalName="QMVersionAlt" ma:readOnly="false">
      <xsd:simpleType>
        <xsd:restriction base="dms:Text">
          <xsd:maxLength value="10"/>
        </xsd:restriction>
      </xsd:simpleType>
    </xsd:element>
    <xsd:element name="Aktion" ma:index="26" nillable="true" ma:displayName="Aktion" ma:internalName="Aktion" ma:readOnly="false">
      <xsd:simpleType>
        <xsd:restriction base="dms:Text">
          <xsd:maxLength value="255"/>
        </xsd:restriction>
      </xsd:simpleType>
    </xsd:element>
    <xsd:element name="ie5caefc8f6240d4b33b4cac4a3d1b46" ma:index="34" nillable="true" ma:taxonomy="true" ma:internalName="ie5caefc8f6240d4b33b4cac4a3d1b46" ma:taxonomyFieldName="Geltungsbereich" ma:displayName="Geltungsbereich" ma:readOnly="false" ma:default="" ma:fieldId="{2e5caefc-8f62-40d4-b33b-4cac4a3d1b46}" ma:sspId="11c798e9-c805-4ab6-a5c3-c9bf9883f899" ma:termSetId="70b8dab7-f667-4d02-bf50-52594167aa2a" ma:anchorId="00000000-0000-0000-0000-000000000000" ma:open="false" ma:isKeyword="false">
      <xsd:complexType>
        <xsd:sequence>
          <xsd:element ref="pc:Terms" minOccurs="0" maxOccurs="1"/>
        </xsd:sequence>
      </xsd:complexType>
    </xsd:element>
    <xsd:element name="Tochtergesellschaften" ma:index="36" nillable="true" ma:displayName="Tochtergesellschaften" ma:internalName="Tochtergesellschaften" ma:readOnly="false">
      <xsd:complexType>
        <xsd:complexContent>
          <xsd:extension base="dms:MultiChoice">
            <xsd:sequence>
              <xsd:element name="Value" maxOccurs="unbounded" minOccurs="0" nillable="true">
                <xsd:simpleType>
                  <xsd:restriction base="dms:Choice">
                    <xsd:enumeration value="HDG"/>
                    <xsd:enumeration value="ABG"/>
                    <xsd:enumeration value="START"/>
                    <xsd:enumeration value="PMG"/>
                    <xsd:enumeration value="Bad Seba"/>
                  </xsd:restriction>
                </xsd:simpleType>
              </xsd:element>
            </xsd:sequence>
          </xsd:extension>
        </xsd:complexContent>
      </xsd:complexType>
    </xsd:element>
    <xsd:element name="hfe91ab1604344c8bdcf2ad76b83eef1" ma:index="37" nillable="true" ma:taxonomy="true" ma:internalName="hfe91ab1604344c8bdcf2ad76b83eef1" ma:taxonomyFieldName="Stichworte" ma:displayName="Stichworte" ma:readOnly="false" ma:fieldId="{1fe91ab1-6043-44c8-bdcf-2ad76b83eef1}" ma:taxonomyMulti="true" ma:sspId="11c798e9-c805-4ab6-a5c3-c9bf9883f899" ma:termSetId="057c9a5c-f777-4916-91bd-f78774b2a96f" ma:anchorId="00000000-0000-0000-0000-000000000000" ma:open="false" ma:isKeyword="false">
      <xsd:complexType>
        <xsd:sequence>
          <xsd:element ref="pc:Terms" minOccurs="0" maxOccurs="1"/>
        </xsd:sequence>
      </xsd:complexType>
    </xsd:element>
    <xsd:element name="_dlc_DocId" ma:index="38" nillable="true" ma:displayName="Document ID Value" ma:description="The value of the document ID assigned to this item." ma:indexed="true" ma:internalName="_dlc_Doc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132648-bb33-4112-bf15-20dd6ee37fc5" elementFormDefault="qualified">
    <xsd:import namespace="http://schemas.microsoft.com/office/2006/documentManagement/types"/>
    <xsd:import namespace="http://schemas.microsoft.com/office/infopath/2007/PartnerControls"/>
    <xsd:element name="PZEBearbeiter" ma:index="11" nillable="true" ma:displayName="PZEBearbeiter" ma:list="UserInfo" ma:SharePointGroup="0" ma:internalName="PZEBearbeit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QBQM" ma:index="12" nillable="true" ma:displayName="QBQM" ma:list="UserInfo" ma:SharePointGroup="0" ma:internalName="QBQM"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Person" ma:index="15" nillable="true" ma:displayName="PZEPerson" ma:list="UserInfo" ma:SharePointGroup="0" ma:internalName="PZEPerson"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GeschaeftsfuehrerFreigeber" ma:index="18" nillable="true" ma:displayName="GeschaeftsfuehrerFreigeber" ma:list="UserInfo" ma:SharePointGroup="0" ma:internalName="GeschaeftsfuehrerFreigeb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itbestimmung" ma:index="20" nillable="true" ma:displayName="Mitbestimmung" ma:list="UserInfo" ma:SharePointGroup="0" ma:internalName="Mitbestimmung"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PersistId" ma:index="39" nillable="true" ma:displayName="Beständige ID" ma:description="ID beim Hinzufügen beibehalten." ma:hidden="true" ma:internalName="_dlc_DocIdPersistId" ma:readOnly="true">
      <xsd:simpleType>
        <xsd:restriction base="dms:Boolean"/>
      </xsd:simpleType>
    </xsd:element>
    <xsd:element name="_dlc_DocIdUrl" ma:index="4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Hauptversion" ma:index="60" nillable="true" ma:displayName="Hauptversion" ma:internalName="Hauptversion">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30095ed-3ee5-4500-81ee-8db49bfa3050" elementFormDefault="qualified">
    <xsd:import namespace="http://schemas.microsoft.com/office/2006/documentManagement/types"/>
    <xsd:import namespace="http://schemas.microsoft.com/office/infopath/2007/PartnerControls"/>
    <xsd:element name="TaxCatchAll" ma:index="27" nillable="true" ma:displayName="TaxCatchAll" ma:hidden="true" ma:list="{5fa552eb-a253-4897-9737-d38fe3aa7a98}" ma:internalName="TaxCatchAll" ma:showField="CatchAllData" ma:web="e3132648-bb33-4112-bf15-20dd6ee37fc5">
      <xsd:complexType>
        <xsd:complexContent>
          <xsd:extension base="dms:MultiChoiceLookup">
            <xsd:sequence>
              <xsd:element name="Value" type="dms:Lookup" maxOccurs="unbounded" minOccurs="0" nillable="true"/>
            </xsd:sequence>
          </xsd:extension>
        </xsd:complexContent>
      </xsd:complexType>
    </xsd:element>
    <xsd:element name="TaxCatchAllLabel" ma:index="28" nillable="true" ma:displayName="TaxCatchAllLabel" ma:hidden="true" ma:list="{5fa552eb-a253-4897-9737-d38fe3aa7a98}" ma:internalName="TaxCatchAllLabel" ma:readOnly="true" ma:showField="CatchAllDataLabel" ma:web="e3132648-bb33-4112-bf15-20dd6ee37fc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a870444-5d4d-4b3e-ad25-7c8c0f9481bf" elementFormDefault="qualified">
    <xsd:import namespace="http://schemas.microsoft.com/office/2006/documentManagement/types"/>
    <xsd:import namespace="http://schemas.microsoft.com/office/infopath/2007/PartnerControls"/>
    <xsd:element name="Freigabestatus" ma:index="41" nillable="true" ma:displayName="Freigabestatus" ma:format="Dropdown" ma:internalName="Freigabestatus">
      <xsd:simpleType>
        <xsd:restriction base="dms:Choice">
          <xsd:enumeration value="In Bearbeitung"/>
          <xsd:enumeration value="Bearbeitung abgeschlossen"/>
          <xsd:enumeration value="Freigabe beantragt"/>
          <xsd:enumeration value="QM freigegeben"/>
          <xsd:enumeration value="1.Bearb. freigegeben"/>
          <xsd:enumeration value="2.Bearb. freigegeben"/>
          <xsd:enumeration value="3.Bearb. freigegeben"/>
          <xsd:enumeration value="4.Bearb. freigegeben"/>
          <xsd:enumeration value="5.Bearb. freigegeben"/>
          <xsd:enumeration value="PZE freigegeben"/>
          <xsd:enumeration value="Freigeber freigegeben"/>
          <xsd:enumeration value="Zurückgewiesen"/>
          <xsd:enumeration value="Freigegeben"/>
        </xsd:restriction>
      </xsd:simpleType>
    </xsd:element>
    <xsd:element name="InBearbeitung" ma:index="42" nillable="true" ma:displayName="InBearbeitung" ma:format="Dropdown" ma:list="UserInfo" ma:SharePointGroup="0" ma:internalName="InBearbeitung">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eitung" ma:index="43" nillable="true" ma:displayName="QM" ma:format="Dropdown" ma:list="UserInfo" ma:SharePointGroup="0" ma:internalName="Leitung">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achlicheBeratung1" ma:index="44" nillable="true" ma:displayName="1.Bearb." ma:format="Dropdown" ma:list="UserInfo" ma:SharePointGroup="0" ma:internalName="fachlicheBeratung1">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achlicheBeratung2" ma:index="45" nillable="true" ma:displayName="2.Bearb." ma:format="Dropdown" ma:list="UserInfo" ma:SharePointGroup="0" ma:internalName="fachlicheBeratung2">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achlicheBeratung3" ma:index="46" nillable="true" ma:displayName="3.Bearb." ma:format="Dropdown" ma:list="UserInfo" ma:SharePointGroup="0" ma:internalName="fachlicheBeratung3">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Arbeitskreis1" ma:index="47" nillable="true" ma:displayName="4.Bearb." ma:format="Dropdown" ma:list="UserInfo" ma:SharePointGroup="0" ma:internalName="PZEArbeitskreis1">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Arbeitskreis2" ma:index="48" nillable="true" ma:displayName="5.Bearb." ma:format="Dropdown" ma:list="UserInfo" ma:SharePointGroup="0" ma:internalName="PZEArbeitskreis2">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ZEArbeitskreis3" ma:index="49" nillable="true" ma:displayName="PZE" ma:format="Dropdown" ma:list="UserInfo" ma:SharePointGroup="0" ma:internalName="PZEArbeitskreis3">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reigeber" ma:index="50" nillable="true" ma:displayName="Freigeber" ma:format="Dropdown" ma:list="UserInfo" ma:SharePointGroup="0" ma:internalName="Freigeb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MAV" ma:index="51" nillable="true" ma:displayName="KMAV" ma:format="Dropdown" ma:list="UserInfo" ma:SharePointGroup="0" ma:internalName="KMAV">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reigabeprozess" ma:index="52" nillable="true" ma:displayName="Freigabeprozess" ma:format="Dropdown" ma:internalName="Freigabeprozess">
      <xsd:simpleType>
        <xsd:restriction base="dms:Text">
          <xsd:maxLength value="255"/>
        </xsd:restriction>
      </xsd:simpleType>
    </xsd:element>
    <xsd:element name="CurrentApprover" ma:index="53" nillable="true" ma:displayName="CurrentApprover" ma:format="Dropdown" ma:internalName="CurrentApprover">
      <xsd:simpleType>
        <xsd:restriction base="dms:Text">
          <xsd:maxLength value="255"/>
        </xsd:restriction>
      </xsd:simpleType>
    </xsd:element>
    <xsd:element name="RejectComment" ma:index="54" nillable="true" ma:displayName="RejectComment" ma:format="Dropdown" ma:internalName="RejectComment">
      <xsd:simpleType>
        <xsd:restriction base="dms:Text">
          <xsd:maxLength value="255"/>
        </xsd:restriction>
      </xsd:simpleType>
    </xsd:element>
    <xsd:element name="FreigabestatusTrigger" ma:index="55" nillable="true" ma:displayName="FreigabestatusTrigger" ma:format="Dropdown" ma:internalName="FreigabestatusTrigger">
      <xsd:simpleType>
        <xsd:restriction base="dms:Text">
          <xsd:maxLength value="255"/>
        </xsd:restriction>
      </xsd:simpleType>
    </xsd:element>
    <xsd:element name="DLCPolicyLabelValue" ma:index="57"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58"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59" nillable="true" ma:displayName="Label Locked" ma:description="Indicates whether the label should be updated when item properties are modified." ma:hidden="true" ma:internalName="DLCPolicyLabelLock" ma:readOnly="false">
      <xsd:simpleType>
        <xsd:restriction base="dms:Text"/>
      </xsd:simpleType>
    </xsd:element>
    <xsd:element name="QMHAlt_Erl" ma:index="61" nillable="true" ma:displayName="QMHAlt_Erl" ma:default="1" ma:description="Wurde das Dokument in die neue Lesebibliothek kopiert?" ma:internalName="QMHAlt_Erl">
      <xsd:simpleType>
        <xsd:restriction base="dms:Boolean"/>
      </xsd:simpleType>
    </xsd:element>
    <xsd:element name="letzteFreigabe" ma:index="62" nillable="true" ma:displayName="letzteFreigabe" ma:format="DateOnly" ma:internalName="letzteFreigab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CADEDB-362A-4087-93CC-9565EEC8390E}">
  <ds:schemaRefs>
    <ds:schemaRef ds:uri="office.server.policy"/>
  </ds:schemaRefs>
</ds:datastoreItem>
</file>

<file path=customXml/itemProps2.xml><?xml version="1.0" encoding="utf-8"?>
<ds:datastoreItem xmlns:ds="http://schemas.openxmlformats.org/officeDocument/2006/customXml" ds:itemID="{D457C16C-1F3C-4CF8-BF7D-D78ADAB708AA}">
  <ds:schemaRefs>
    <ds:schemaRef ds:uri="http://schemas.microsoft.com/sharepoint/v3/contenttype/forms"/>
  </ds:schemaRefs>
</ds:datastoreItem>
</file>

<file path=customXml/itemProps3.xml><?xml version="1.0" encoding="utf-8"?>
<ds:datastoreItem xmlns:ds="http://schemas.openxmlformats.org/officeDocument/2006/customXml" ds:itemID="{7D032BAF-32A6-4A07-879E-9115B086DB40}">
  <ds:schemaRefs>
    <ds:schemaRef ds:uri="http://schemas.microsoft.com/sharepoint/events"/>
  </ds:schemaRefs>
</ds:datastoreItem>
</file>

<file path=customXml/itemProps4.xml><?xml version="1.0" encoding="utf-8"?>
<ds:datastoreItem xmlns:ds="http://schemas.openxmlformats.org/officeDocument/2006/customXml" ds:itemID="{57070EE4-6904-41B6-B104-6D6D46B15F66}">
  <ds:schemaRefs>
    <ds:schemaRef ds:uri="http://schemas.microsoft.com/office/2006/documentManagement/types"/>
    <ds:schemaRef ds:uri="http://schemas.microsoft.com/sharepoint/v3"/>
    <ds:schemaRef ds:uri="http://schemas.microsoft.com/office/infopath/2007/PartnerControls"/>
    <ds:schemaRef ds:uri="http://schemas.openxmlformats.org/package/2006/metadata/core-properties"/>
    <ds:schemaRef ds:uri="http://purl.org/dc/elements/1.1/"/>
    <ds:schemaRef ds:uri="88e1029a-4811-4423-9064-d68149a9aac6"/>
    <ds:schemaRef ds:uri="http://schemas.microsoft.com/office/2006/metadata/properties"/>
    <ds:schemaRef ds:uri="http://purl.org/dc/dcmitype/"/>
    <ds:schemaRef ds:uri="http://www.w3.org/XML/1998/namespace"/>
    <ds:schemaRef ds:uri="b30095ed-3ee5-4500-81ee-8db49bfa3050"/>
    <ds:schemaRef ds:uri="da870444-5d4d-4b3e-ad25-7c8c0f9481bf"/>
    <ds:schemaRef ds:uri="e3132648-bb33-4112-bf15-20dd6ee37fc5"/>
    <ds:schemaRef ds:uri="http://purl.org/dc/terms/"/>
  </ds:schemaRefs>
</ds:datastoreItem>
</file>

<file path=customXml/itemProps5.xml><?xml version="1.0" encoding="utf-8"?>
<ds:datastoreItem xmlns:ds="http://schemas.openxmlformats.org/officeDocument/2006/customXml" ds:itemID="{4B85EBA8-6E92-498A-83E1-17813CF605D4}">
  <ds:schemaRefs>
    <ds:schemaRef ds:uri="microsoft.office.server.policy.changes"/>
  </ds:schemaRefs>
</ds:datastoreItem>
</file>

<file path=customXml/itemProps6.xml><?xml version="1.0" encoding="utf-8"?>
<ds:datastoreItem xmlns:ds="http://schemas.openxmlformats.org/officeDocument/2006/customXml" ds:itemID="{6BBBDF6C-9F30-48A4-9393-12E5E66B4F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8e1029a-4811-4423-9064-d68149a9aac6"/>
    <ds:schemaRef ds:uri="e3132648-bb33-4112-bf15-20dd6ee37fc5"/>
    <ds:schemaRef ds:uri="b30095ed-3ee5-4500-81ee-8db49bfa3050"/>
    <ds:schemaRef ds:uri="da870444-5d4d-4b3e-ad25-7c8c0f9481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Pages>
  <Words>1942</Words>
  <Characters>12239</Characters>
  <Application>Microsoft Office Word</Application>
  <DocSecurity>0</DocSecurity>
  <Lines>101</Lines>
  <Paragraphs>28</Paragraphs>
  <ScaleCrop>false</ScaleCrop>
  <HeadingPairs>
    <vt:vector size="2" baseType="variant">
      <vt:variant>
        <vt:lpstr>Titel</vt:lpstr>
      </vt:variant>
      <vt:variant>
        <vt:i4>1</vt:i4>
      </vt:variant>
    </vt:vector>
  </HeadingPairs>
  <TitlesOfParts>
    <vt:vector size="1" baseType="lpstr">
      <vt:lpstr>MD Information zur Datenverarbeitung - EHS Württemberg GmbH</vt:lpstr>
    </vt:vector>
  </TitlesOfParts>
  <Company>Ev. Heimstiftung</Company>
  <LinksUpToDate>false</LinksUpToDate>
  <CharactersWithSpaces>14153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MD Information zur Datenverarbeitung</dc:title>
  <dc:subject/>
  <dc:creator>Harth, Tobias</dc:creator>
  <cp:keywords/>
  <dc:description/>
  <cp:lastModifiedBy>Zieker, Monika</cp:lastModifiedBy>
  <cp:revision>3</cp:revision>
  <cp:lastPrinted>2025-03-26T11:51:00Z</cp:lastPrinted>
  <dcterms:created xsi:type="dcterms:W3CDTF">2026-08-14T06:36:00Z</dcterms:created>
  <dcterms:modified xsi:type="dcterms:W3CDTF">2026-08-14T06:37:00Z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0x010100F2AE1186AE35014EBAC699452AFD967005008CD3669C62D7EC4BA4B8E3454F848AD6</vt:lpwstr>
  </property>
  <property fmtid="{D5CDD505-2E9C-101B-9397-08002B2CF9AE}" pid="3" name="Stichworte">
    <vt:lpwstr>12;#Datenschutz|5fb1334f-6caa-418a-8ab9-54cbe455fff5;#163;#auf Homepage|848d935c-4730-4167-b079-34db74e36028;#162;#in Vivendi|8a13a696-c83b-4f0d-9e11-d105232b1202</vt:lpwstr>
  </property>
  <property fmtid="{D5CDD505-2E9C-101B-9397-08002B2CF9AE}" pid="4" name="_dlc_DocIdItemGuid">
    <vt:lpwstr>b71257d7-756e-47d8-b590-361e5e160008</vt:lpwstr>
  </property>
  <property fmtid="{D5CDD505-2E9C-101B-9397-08002B2CF9AE}" pid="5" name="Geltungsbereich">
    <vt:lpwstr>2;#EHS|63708293-74db-4a26-ad91-176cad33ac18</vt:lpwstr>
  </property>
  <property fmtid="{D5CDD505-2E9C-101B-9397-08002B2CF9AE}" pid="6" name="Migration_Status">
    <vt:lpwstr/>
  </property>
  <property fmtid="{D5CDD505-2E9C-101B-9397-08002B2CF9AE}" pid="7" name="OldStruktur">
    <vt:lpwstr/>
  </property>
</Properties>
</file>